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83" r:id="rId3"/>
    <p:sldId id="284" r:id="rId4"/>
    <p:sldId id="301" r:id="rId5"/>
    <p:sldId id="285" r:id="rId6"/>
    <p:sldId id="286" r:id="rId7"/>
    <p:sldId id="302" r:id="rId8"/>
    <p:sldId id="303" r:id="rId9"/>
    <p:sldId id="305" r:id="rId10"/>
    <p:sldId id="306" r:id="rId11"/>
    <p:sldId id="308" r:id="rId12"/>
    <p:sldId id="307" r:id="rId13"/>
    <p:sldId id="322" r:id="rId14"/>
    <p:sldId id="287" r:id="rId15"/>
    <p:sldId id="288" r:id="rId16"/>
    <p:sldId id="289" r:id="rId17"/>
    <p:sldId id="290" r:id="rId18"/>
    <p:sldId id="291" r:id="rId19"/>
    <p:sldId id="292" r:id="rId20"/>
    <p:sldId id="335" r:id="rId21"/>
    <p:sldId id="336" r:id="rId22"/>
    <p:sldId id="337" r:id="rId23"/>
    <p:sldId id="338" r:id="rId24"/>
    <p:sldId id="339" r:id="rId25"/>
    <p:sldId id="340" r:id="rId26"/>
    <p:sldId id="341" r:id="rId27"/>
    <p:sldId id="317" r:id="rId28"/>
    <p:sldId id="318" r:id="rId29"/>
    <p:sldId id="320" r:id="rId30"/>
    <p:sldId id="321" r:id="rId31"/>
    <p:sldId id="323" r:id="rId32"/>
    <p:sldId id="325" r:id="rId33"/>
    <p:sldId id="326" r:id="rId34"/>
    <p:sldId id="327" r:id="rId35"/>
    <p:sldId id="328" r:id="rId36"/>
    <p:sldId id="329" r:id="rId37"/>
    <p:sldId id="330" r:id="rId38"/>
    <p:sldId id="331" r:id="rId39"/>
    <p:sldId id="332" r:id="rId40"/>
    <p:sldId id="333" r:id="rId41"/>
    <p:sldId id="334" r:id="rId42"/>
    <p:sldId id="304" r:id="rId43"/>
    <p:sldId id="309" r:id="rId44"/>
    <p:sldId id="310" r:id="rId45"/>
    <p:sldId id="311" r:id="rId46"/>
    <p:sldId id="312" r:id="rId47"/>
    <p:sldId id="313" r:id="rId48"/>
    <p:sldId id="314" r:id="rId49"/>
    <p:sldId id="315" r:id="rId50"/>
    <p:sldId id="316" r:id="rId51"/>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64" d="100"/>
          <a:sy n="64" d="100"/>
        </p:scale>
        <p:origin x="13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A3CB938-3B77-4EEE-859F-73C854C80386}" type="slidenum">
              <a:rPr lang="en-US" altLang="zh-CN"/>
              <a:pPr/>
              <a:t>‹#›</a:t>
            </a:fld>
            <a:endParaRPr lang="en-US" altLang="zh-CN"/>
          </a:p>
        </p:txBody>
      </p:sp>
    </p:spTree>
    <p:extLst>
      <p:ext uri="{BB962C8B-B14F-4D97-AF65-F5344CB8AC3E}">
        <p14:creationId xmlns:p14="http://schemas.microsoft.com/office/powerpoint/2010/main" val="3907332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3881760-6DBB-4512-95AD-2254EB180F27}" type="slidenum">
              <a:rPr lang="en-US" altLang="zh-CN"/>
              <a:pPr/>
              <a:t>‹#›</a:t>
            </a:fld>
            <a:endParaRPr lang="en-US" altLang="zh-CN"/>
          </a:p>
        </p:txBody>
      </p:sp>
    </p:spTree>
    <p:extLst>
      <p:ext uri="{BB962C8B-B14F-4D97-AF65-F5344CB8AC3E}">
        <p14:creationId xmlns:p14="http://schemas.microsoft.com/office/powerpoint/2010/main" val="1561483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51B0F0B-4393-48E0-B189-FC9238F51964}" type="slidenum">
              <a:rPr lang="en-US" altLang="zh-CN"/>
              <a:pPr/>
              <a:t>‹#›</a:t>
            </a:fld>
            <a:endParaRPr lang="en-US" altLang="zh-CN"/>
          </a:p>
        </p:txBody>
      </p:sp>
    </p:spTree>
    <p:extLst>
      <p:ext uri="{BB962C8B-B14F-4D97-AF65-F5344CB8AC3E}">
        <p14:creationId xmlns:p14="http://schemas.microsoft.com/office/powerpoint/2010/main" val="3116294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0CB939A-DEB8-4E8D-B52C-44AF6635AB57}" type="slidenum">
              <a:rPr lang="en-US" altLang="zh-CN"/>
              <a:pPr/>
              <a:t>‹#›</a:t>
            </a:fld>
            <a:endParaRPr lang="en-US" altLang="zh-CN"/>
          </a:p>
        </p:txBody>
      </p:sp>
    </p:spTree>
    <p:extLst>
      <p:ext uri="{BB962C8B-B14F-4D97-AF65-F5344CB8AC3E}">
        <p14:creationId xmlns:p14="http://schemas.microsoft.com/office/powerpoint/2010/main" val="2315801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185F933-8CF7-46D7-811B-9DBC887308D8}" type="slidenum">
              <a:rPr lang="en-US" altLang="zh-CN"/>
              <a:pPr/>
              <a:t>‹#›</a:t>
            </a:fld>
            <a:endParaRPr lang="en-US" altLang="zh-CN"/>
          </a:p>
        </p:txBody>
      </p:sp>
    </p:spTree>
    <p:extLst>
      <p:ext uri="{BB962C8B-B14F-4D97-AF65-F5344CB8AC3E}">
        <p14:creationId xmlns:p14="http://schemas.microsoft.com/office/powerpoint/2010/main" val="3635653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385F528-A054-4CA9-8E2E-4A23369D2335}" type="slidenum">
              <a:rPr lang="en-US" altLang="zh-CN"/>
              <a:pPr/>
              <a:t>‹#›</a:t>
            </a:fld>
            <a:endParaRPr lang="en-US" altLang="zh-CN"/>
          </a:p>
        </p:txBody>
      </p:sp>
    </p:spTree>
    <p:extLst>
      <p:ext uri="{BB962C8B-B14F-4D97-AF65-F5344CB8AC3E}">
        <p14:creationId xmlns:p14="http://schemas.microsoft.com/office/powerpoint/2010/main" val="3446294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41BA5D8A-F077-486C-98F1-2EDEEA11E7A8}" type="slidenum">
              <a:rPr lang="en-US" altLang="zh-CN"/>
              <a:pPr/>
              <a:t>‹#›</a:t>
            </a:fld>
            <a:endParaRPr lang="en-US" altLang="zh-CN"/>
          </a:p>
        </p:txBody>
      </p:sp>
    </p:spTree>
    <p:extLst>
      <p:ext uri="{BB962C8B-B14F-4D97-AF65-F5344CB8AC3E}">
        <p14:creationId xmlns:p14="http://schemas.microsoft.com/office/powerpoint/2010/main" val="1926111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D83A6673-9242-43AA-8CA7-224F6248EF17}" type="slidenum">
              <a:rPr lang="en-US" altLang="zh-CN"/>
              <a:pPr/>
              <a:t>‹#›</a:t>
            </a:fld>
            <a:endParaRPr lang="en-US" altLang="zh-CN"/>
          </a:p>
        </p:txBody>
      </p:sp>
    </p:spTree>
    <p:extLst>
      <p:ext uri="{BB962C8B-B14F-4D97-AF65-F5344CB8AC3E}">
        <p14:creationId xmlns:p14="http://schemas.microsoft.com/office/powerpoint/2010/main" val="3566395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0606DF11-4C3E-4413-A51F-FDCDC0725683}" type="slidenum">
              <a:rPr lang="en-US" altLang="zh-CN"/>
              <a:pPr/>
              <a:t>‹#›</a:t>
            </a:fld>
            <a:endParaRPr lang="en-US" altLang="zh-CN"/>
          </a:p>
        </p:txBody>
      </p:sp>
    </p:spTree>
    <p:extLst>
      <p:ext uri="{BB962C8B-B14F-4D97-AF65-F5344CB8AC3E}">
        <p14:creationId xmlns:p14="http://schemas.microsoft.com/office/powerpoint/2010/main" val="2826985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12AF775A-0BF9-468D-B088-F7555F30FE04}" type="slidenum">
              <a:rPr lang="en-US" altLang="zh-CN"/>
              <a:pPr/>
              <a:t>‹#›</a:t>
            </a:fld>
            <a:endParaRPr lang="en-US" altLang="zh-CN"/>
          </a:p>
        </p:txBody>
      </p:sp>
    </p:spTree>
    <p:extLst>
      <p:ext uri="{BB962C8B-B14F-4D97-AF65-F5344CB8AC3E}">
        <p14:creationId xmlns:p14="http://schemas.microsoft.com/office/powerpoint/2010/main" val="3796456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BA4C8FD4-C7F3-4C54-80F3-8418EA7B8E5B}" type="slidenum">
              <a:rPr lang="en-US" altLang="zh-CN"/>
              <a:pPr/>
              <a:t>‹#›</a:t>
            </a:fld>
            <a:endParaRPr lang="en-US" altLang="zh-CN"/>
          </a:p>
        </p:txBody>
      </p:sp>
    </p:spTree>
    <p:extLst>
      <p:ext uri="{BB962C8B-B14F-4D97-AF65-F5344CB8AC3E}">
        <p14:creationId xmlns:p14="http://schemas.microsoft.com/office/powerpoint/2010/main" val="2616867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15BBBE96-61BD-4D92-9001-319AB1900E90}" type="slidenum">
              <a:rPr lang="en-US" altLang="zh-CN"/>
              <a:pPr/>
              <a:t>‹#›</a:t>
            </a:fld>
            <a:endParaRPr lang="en-US" altLang="zh-CN"/>
          </a:p>
        </p:txBody>
      </p:sp>
    </p:spTree>
  </p:cSld>
  <p:clrMap bg1="dk2" tx1="lt1" bg2="dk1" tx2="lt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16399.net/distance/showworkup.aspx?workid=97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png"/><Relationship Id="rId5" Type="http://schemas.openxmlformats.org/officeDocument/2006/relationships/oleObject" Target="../embeddings/oleObject6.bin"/><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http://www.code-123.com/image/200985194450601.jp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8.png"/><Relationship Id="rId4" Type="http://schemas.openxmlformats.org/officeDocument/2006/relationships/image" Target="../media/image11.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a:xfrm>
            <a:off x="685800" y="1752600"/>
            <a:ext cx="7772400" cy="1143000"/>
          </a:xfrm>
          <a:effectLst>
            <a:outerShdw dist="35921" dir="2700000" algn="ctr" rotWithShape="0">
              <a:schemeClr val="bg2"/>
            </a:outerShdw>
          </a:effectLst>
        </p:spPr>
        <p:txBody>
          <a:bodyPr/>
          <a:lstStyle/>
          <a:p>
            <a:pPr eaLnBrk="1" hangingPunct="1">
              <a:defRPr/>
            </a:pPr>
            <a:r>
              <a:rPr lang="zh-CN" altLang="en-US" sz="6600" smtClean="0">
                <a:solidFill>
                  <a:schemeClr val="accent1"/>
                </a:solidFill>
                <a:ea typeface="华文彩云" pitchFamily="2" charset="-122"/>
              </a:rPr>
              <a:t>色彩设计基础</a:t>
            </a:r>
          </a:p>
        </p:txBody>
      </p:sp>
      <p:sp>
        <p:nvSpPr>
          <p:cNvPr id="6147" name="Line 4"/>
          <p:cNvSpPr>
            <a:spLocks noChangeShapeType="1"/>
          </p:cNvSpPr>
          <p:nvPr/>
        </p:nvSpPr>
        <p:spPr bwMode="auto">
          <a:xfrm>
            <a:off x="1600200" y="3200400"/>
            <a:ext cx="617220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6148" name="Picture 6" descr="color-model-addi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3573463"/>
            <a:ext cx="19050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
          <p:cNvSpPr txBox="1">
            <a:spLocks noChangeArrowheads="1"/>
          </p:cNvSpPr>
          <p:nvPr/>
        </p:nvSpPr>
        <p:spPr bwMode="auto">
          <a:xfrm>
            <a:off x="1187450" y="333375"/>
            <a:ext cx="698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200">
                <a:solidFill>
                  <a:schemeClr val="accent1"/>
                </a:solidFill>
                <a:latin typeface="黑体" panose="02010609060101010101" pitchFamily="49" charset="-122"/>
                <a:ea typeface="黑体" panose="02010609060101010101" pitchFamily="49" charset="-122"/>
              </a:rPr>
              <a:t>色彩三要素</a:t>
            </a:r>
            <a:endParaRPr kumimoji="0" lang="en-US" altLang="zh-CN" sz="3200">
              <a:solidFill>
                <a:schemeClr val="accent1"/>
              </a:solidFill>
              <a:latin typeface="黑体" panose="02010609060101010101" pitchFamily="49" charset="-122"/>
              <a:ea typeface="黑体" panose="02010609060101010101" pitchFamily="49" charset="-122"/>
            </a:endParaRPr>
          </a:p>
        </p:txBody>
      </p:sp>
      <p:sp>
        <p:nvSpPr>
          <p:cNvPr id="12291" name="Line 5"/>
          <p:cNvSpPr>
            <a:spLocks noChangeShapeType="1"/>
          </p:cNvSpPr>
          <p:nvPr/>
        </p:nvSpPr>
        <p:spPr bwMode="auto">
          <a:xfrm>
            <a:off x="323850" y="981075"/>
            <a:ext cx="8569325"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0" name="Rectangle 6"/>
          <p:cNvSpPr>
            <a:spLocks noChangeArrowheads="1"/>
          </p:cNvSpPr>
          <p:nvPr/>
        </p:nvSpPr>
        <p:spPr bwMode="auto">
          <a:xfrm>
            <a:off x="468313" y="1196975"/>
            <a:ext cx="8064500" cy="4340225"/>
          </a:xfrm>
          <a:prstGeom prst="rect">
            <a:avLst/>
          </a:prstGeom>
          <a:noFill/>
          <a:ln w="9525">
            <a:noFill/>
            <a:miter lim="800000"/>
            <a:headEnd/>
            <a:tailEnd/>
          </a:ln>
          <a:effectLst/>
        </p:spPr>
        <p:txBody>
          <a:bodyPr>
            <a:spAutoFit/>
            <a:flatTx/>
          </a:bodyPr>
          <a:lstStyle/>
          <a:p>
            <a:pPr>
              <a:lnSpc>
                <a:spcPct val="150000"/>
              </a:lnSpc>
              <a:buFont typeface="Wingdings" pitchFamily="2" charset="2"/>
              <a:buNone/>
              <a:defRPr/>
            </a:pPr>
            <a:r>
              <a:rPr lang="zh-CN" altLang="zh-CN" dirty="0">
                <a:solidFill>
                  <a:schemeClr val="tx2"/>
                </a:solidFill>
                <a:latin typeface="宋体" pitchFamily="2" charset="-122"/>
              </a:rPr>
              <a:t>（二）明度——色彩的骨架</a:t>
            </a:r>
            <a:r>
              <a:rPr lang="zh-CN" altLang="en-US" dirty="0">
                <a:solidFill>
                  <a:schemeClr val="tx2"/>
                </a:solidFill>
                <a:latin typeface="宋体" pitchFamily="2" charset="-122"/>
              </a:rPr>
              <a:t>（</a:t>
            </a:r>
            <a:r>
              <a:rPr lang="en-US" altLang="zh-CN" dirty="0">
                <a:solidFill>
                  <a:schemeClr val="tx2"/>
                </a:solidFill>
                <a:latin typeface="宋体" pitchFamily="2" charset="-122"/>
              </a:rPr>
              <a:t>Value</a:t>
            </a:r>
            <a:r>
              <a:rPr lang="zh-CN" altLang="en-US" dirty="0">
                <a:solidFill>
                  <a:schemeClr val="tx2"/>
                </a:solidFill>
                <a:latin typeface="宋体" pitchFamily="2" charset="-122"/>
              </a:rPr>
              <a:t>也称亮度）</a:t>
            </a:r>
            <a:endParaRPr lang="zh-CN" altLang="zh-CN" dirty="0">
              <a:solidFill>
                <a:schemeClr val="tx2"/>
              </a:solidFill>
              <a:latin typeface="宋体" pitchFamily="2" charset="-122"/>
            </a:endParaRPr>
          </a:p>
          <a:p>
            <a:pPr>
              <a:lnSpc>
                <a:spcPct val="150000"/>
              </a:lnSpc>
              <a:buFont typeface="Wingdings" pitchFamily="2" charset="2"/>
              <a:buNone/>
              <a:defRPr/>
            </a:pPr>
            <a:r>
              <a:rPr lang="zh-CN" altLang="zh-CN" dirty="0">
                <a:solidFill>
                  <a:schemeClr val="tx2"/>
                </a:solidFill>
                <a:latin typeface="宋体" pitchFamily="2" charset="-122"/>
              </a:rPr>
              <a:t>    明度是辨别色彩明暗的程度。</a:t>
            </a:r>
          </a:p>
          <a:p>
            <a:pPr>
              <a:lnSpc>
                <a:spcPct val="150000"/>
              </a:lnSpc>
              <a:buFont typeface="Wingdings" pitchFamily="2" charset="2"/>
              <a:buNone/>
              <a:defRPr/>
            </a:pPr>
            <a:r>
              <a:rPr lang="zh-CN" altLang="zh-CN" dirty="0">
                <a:solidFill>
                  <a:schemeClr val="tx2"/>
                </a:solidFill>
                <a:latin typeface="宋体" pitchFamily="2" charset="-122"/>
              </a:rPr>
              <a:t>有彩色系</a:t>
            </a:r>
            <a:r>
              <a:rPr lang="zh-CN" altLang="zh-CN" dirty="0">
                <a:solidFill>
                  <a:schemeClr val="tx2"/>
                </a:solidFill>
                <a:effectLst>
                  <a:outerShdw blurRad="38100" dist="38100" dir="2700000" algn="tl">
                    <a:srgbClr val="C0C0C0"/>
                  </a:outerShdw>
                </a:effectLst>
                <a:latin typeface="宋体" pitchFamily="2" charset="-122"/>
              </a:rPr>
              <a:t>——</a:t>
            </a:r>
            <a:r>
              <a:rPr lang="zh-CN" altLang="zh-CN" dirty="0">
                <a:solidFill>
                  <a:schemeClr val="tx2"/>
                </a:solidFill>
                <a:latin typeface="宋体" pitchFamily="2" charset="-122"/>
              </a:rPr>
              <a:t>两种情况</a:t>
            </a:r>
            <a:endParaRPr lang="zh-CN" altLang="zh-CN" dirty="0">
              <a:solidFill>
                <a:schemeClr val="tx2"/>
              </a:solidFill>
              <a:effectLst>
                <a:outerShdw blurRad="38100" dist="38100" dir="2700000" algn="tl">
                  <a:srgbClr val="C0C0C0"/>
                </a:outerShdw>
              </a:effectLst>
              <a:latin typeface="宋体" pitchFamily="2" charset="-122"/>
            </a:endParaRPr>
          </a:p>
          <a:p>
            <a:pPr>
              <a:lnSpc>
                <a:spcPct val="150000"/>
              </a:lnSpc>
              <a:buFont typeface="Wingdings" pitchFamily="2" charset="2"/>
              <a:buNone/>
              <a:defRPr/>
            </a:pPr>
            <a:r>
              <a:rPr lang="zh-CN" altLang="zh-CN" dirty="0">
                <a:solidFill>
                  <a:schemeClr val="tx2"/>
                </a:solidFill>
                <a:latin typeface="宋体" pitchFamily="2" charset="-122"/>
              </a:rPr>
              <a:t>    1、各种色相之间的明度差别，同样的纯度，黄色明度最高，蓝色最低，红绿色居中；</a:t>
            </a:r>
          </a:p>
          <a:p>
            <a:pPr>
              <a:lnSpc>
                <a:spcPct val="150000"/>
              </a:lnSpc>
              <a:buFont typeface="Wingdings" pitchFamily="2" charset="2"/>
              <a:buNone/>
              <a:defRPr/>
            </a:pPr>
            <a:r>
              <a:rPr lang="zh-CN" altLang="zh-CN" dirty="0">
                <a:solidFill>
                  <a:schemeClr val="tx2"/>
                </a:solidFill>
                <a:latin typeface="宋体" pitchFamily="2" charset="-122"/>
              </a:rPr>
              <a:t>    2、同一色相的明度，因光量的强弱而产生不同的明度变化。</a:t>
            </a:r>
          </a:p>
          <a:p>
            <a:pPr lvl="1" eaLnBrk="0" hangingPunct="0">
              <a:spcAft>
                <a:spcPts val="600"/>
              </a:spcAft>
              <a:defRPr/>
            </a:pPr>
            <a:endParaRPr kumimoji="0" lang="en-US" altLang="zh-CN" dirty="0"/>
          </a:p>
        </p:txBody>
      </p:sp>
      <p:pic>
        <p:nvPicPr>
          <p:cNvPr id="12293" name="Picture 4" descr="s14"/>
          <p:cNvPicPr>
            <a:picLocks noChangeAspect="1" noChangeArrowheads="1"/>
          </p:cNvPicPr>
          <p:nvPr/>
        </p:nvPicPr>
        <p:blipFill>
          <a:blip r:embed="rId2">
            <a:extLst>
              <a:ext uri="{28A0092B-C50C-407E-A947-70E740481C1C}">
                <a14:useLocalDpi xmlns:a14="http://schemas.microsoft.com/office/drawing/2010/main" val="0"/>
              </a:ext>
            </a:extLst>
          </a:blip>
          <a:srcRect l="-2585" b="-822"/>
          <a:stretch>
            <a:fillRect/>
          </a:stretch>
        </p:blipFill>
        <p:spPr bwMode="auto">
          <a:xfrm>
            <a:off x="4500563" y="4929188"/>
            <a:ext cx="30241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p:txBody>
          <a:bodyPr/>
          <a:lstStyle/>
          <a:p>
            <a:pPr eaLnBrk="1" hangingPunct="1"/>
            <a:endParaRPr lang="zh-CN" altLang="zh-CN" smtClean="0"/>
          </a:p>
        </p:txBody>
      </p:sp>
      <p:sp>
        <p:nvSpPr>
          <p:cNvPr id="13315" name="Rectangle 3"/>
          <p:cNvSpPr>
            <a:spLocks noGrp="1" noChangeArrowheads="1"/>
          </p:cNvSpPr>
          <p:nvPr>
            <p:ph type="body" idx="1"/>
          </p:nvPr>
        </p:nvSpPr>
        <p:spPr/>
        <p:txBody>
          <a:bodyPr/>
          <a:lstStyle/>
          <a:p>
            <a:pPr eaLnBrk="1" hangingPunct="1"/>
            <a:endParaRPr lang="zh-CN" altLang="zh-CN" smtClean="0"/>
          </a:p>
        </p:txBody>
      </p:sp>
      <p:pic>
        <p:nvPicPr>
          <p:cNvPr id="13316" name="Picture 4" descr="20070731093440-26">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6168" r="8821" b="9619"/>
          <a:stretch>
            <a:fillRect/>
          </a:stretch>
        </p:blipFill>
        <p:spPr bwMode="auto">
          <a:xfrm>
            <a:off x="684213" y="333375"/>
            <a:ext cx="8064500" cy="603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857625" y="785813"/>
            <a:ext cx="2286000" cy="708025"/>
          </a:xfrm>
          <a:prstGeom prst="rect">
            <a:avLst/>
          </a:prstGeom>
          <a:solidFill>
            <a:schemeClr val="tx1"/>
          </a:solidFill>
        </p:spPr>
        <p:txBody>
          <a:bodyPr>
            <a:spAutoFit/>
          </a:bodyPr>
          <a:lstStyle/>
          <a:p>
            <a:pPr algn="ctr">
              <a:defRPr/>
            </a:pPr>
            <a:r>
              <a:rPr lang="zh-CN" altLang="en-US" sz="4000" b="1" dirty="0">
                <a:solidFill>
                  <a:schemeClr val="bg2"/>
                </a:solidFill>
                <a:effectLst>
                  <a:outerShdw blurRad="38100" dist="38100" dir="2700000" algn="tl">
                    <a:srgbClr val="000000">
                      <a:alpha val="43137"/>
                    </a:srgbClr>
                  </a:outerShdw>
                </a:effectLst>
                <a:latin typeface="华文宋体" pitchFamily="2" charset="-122"/>
                <a:ea typeface="华文宋体" pitchFamily="2" charset="-122"/>
              </a:rPr>
              <a:t>明度表</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p:cNvSpPr txBox="1">
            <a:spLocks noChangeArrowheads="1"/>
          </p:cNvSpPr>
          <p:nvPr/>
        </p:nvSpPr>
        <p:spPr bwMode="auto">
          <a:xfrm>
            <a:off x="1187450" y="333375"/>
            <a:ext cx="698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200">
                <a:solidFill>
                  <a:schemeClr val="accent1"/>
                </a:solidFill>
                <a:latin typeface="黑体" panose="02010609060101010101" pitchFamily="49" charset="-122"/>
                <a:ea typeface="黑体" panose="02010609060101010101" pitchFamily="49" charset="-122"/>
              </a:rPr>
              <a:t>色彩三要素</a:t>
            </a:r>
            <a:endParaRPr kumimoji="0" lang="en-US" altLang="zh-CN" sz="3200">
              <a:solidFill>
                <a:schemeClr val="accent1"/>
              </a:solidFill>
              <a:latin typeface="黑体" panose="02010609060101010101" pitchFamily="49" charset="-122"/>
              <a:ea typeface="黑体" panose="02010609060101010101" pitchFamily="49" charset="-122"/>
            </a:endParaRPr>
          </a:p>
        </p:txBody>
      </p:sp>
      <p:sp>
        <p:nvSpPr>
          <p:cNvPr id="14339" name="Line 5"/>
          <p:cNvSpPr>
            <a:spLocks noChangeShapeType="1"/>
          </p:cNvSpPr>
          <p:nvPr/>
        </p:nvSpPr>
        <p:spPr bwMode="auto">
          <a:xfrm>
            <a:off x="323850" y="981075"/>
            <a:ext cx="8569325"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 name="Rectangle 6"/>
          <p:cNvSpPr>
            <a:spLocks noChangeArrowheads="1"/>
          </p:cNvSpPr>
          <p:nvPr/>
        </p:nvSpPr>
        <p:spPr bwMode="auto">
          <a:xfrm>
            <a:off x="468313" y="1196975"/>
            <a:ext cx="80645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 typeface="Wingdings" panose="05000000000000000000" pitchFamily="2" charset="2"/>
              <a:buNone/>
            </a:pPr>
            <a:r>
              <a:rPr lang="zh-CN" altLang="zh-CN">
                <a:solidFill>
                  <a:schemeClr val="tx2"/>
                </a:solidFill>
                <a:latin typeface="宋体" panose="02010600030101010101" pitchFamily="2" charset="-122"/>
              </a:rPr>
              <a:t>（三）纯度——</a:t>
            </a:r>
            <a:r>
              <a:rPr lang="zh-CN" altLang="en-US">
                <a:solidFill>
                  <a:schemeClr val="tx2"/>
                </a:solidFill>
                <a:latin typeface="宋体" panose="02010600030101010101" pitchFamily="2" charset="-122"/>
              </a:rPr>
              <a:t>（</a:t>
            </a:r>
            <a:r>
              <a:rPr lang="en-US" altLang="zh-CN">
                <a:solidFill>
                  <a:schemeClr val="tx2"/>
                </a:solidFill>
                <a:latin typeface="宋体" panose="02010600030101010101" pitchFamily="2" charset="-122"/>
              </a:rPr>
              <a:t>chroma</a:t>
            </a:r>
            <a:r>
              <a:rPr lang="zh-CN" altLang="en-US">
                <a:solidFill>
                  <a:schemeClr val="tx2"/>
                </a:solidFill>
                <a:latin typeface="宋体" panose="02010600030101010101" pitchFamily="2" charset="-122"/>
              </a:rPr>
              <a:t>也称</a:t>
            </a:r>
            <a:r>
              <a:rPr lang="zh-CN" altLang="zh-CN">
                <a:solidFill>
                  <a:schemeClr val="tx2"/>
                </a:solidFill>
                <a:latin typeface="宋体" panose="02010600030101010101" pitchFamily="2" charset="-122"/>
              </a:rPr>
              <a:t>彩度</a:t>
            </a:r>
            <a:r>
              <a:rPr lang="zh-CN" altLang="en-US">
                <a:solidFill>
                  <a:schemeClr val="tx2"/>
                </a:solidFill>
                <a:latin typeface="宋体" panose="02010600030101010101" pitchFamily="2" charset="-122"/>
              </a:rPr>
              <a:t>）</a:t>
            </a:r>
            <a:endParaRPr lang="zh-CN" altLang="zh-CN">
              <a:solidFill>
                <a:schemeClr val="tx2"/>
              </a:solidFill>
              <a:latin typeface="宋体" panose="02010600030101010101" pitchFamily="2" charset="-122"/>
            </a:endParaRPr>
          </a:p>
          <a:p>
            <a:pPr eaLnBrk="1" hangingPunct="1">
              <a:lnSpc>
                <a:spcPct val="150000"/>
              </a:lnSpc>
              <a:buFont typeface="Wingdings" panose="05000000000000000000" pitchFamily="2" charset="2"/>
              <a:buNone/>
            </a:pPr>
            <a:r>
              <a:rPr lang="zh-CN" altLang="zh-CN">
                <a:solidFill>
                  <a:schemeClr val="tx2"/>
                </a:solidFill>
                <a:latin typeface="宋体" panose="02010600030101010101" pitchFamily="2" charset="-122"/>
              </a:rPr>
              <a:t>    指色彩的饱和度或纯净程度，也就是一种色彩中所含该色素成分的多少，含的越多，纯度就越高，越少则纯度就越低。</a:t>
            </a:r>
          </a:p>
          <a:p>
            <a:pPr eaLnBrk="1" hangingPunct="1">
              <a:lnSpc>
                <a:spcPct val="150000"/>
              </a:lnSpc>
              <a:buFont typeface="Wingdings" panose="05000000000000000000" pitchFamily="2" charset="2"/>
              <a:buNone/>
            </a:pPr>
            <a:r>
              <a:rPr lang="zh-CN" altLang="zh-CN">
                <a:solidFill>
                  <a:schemeClr val="tx2"/>
                </a:solidFill>
                <a:latin typeface="宋体" panose="02010600030101010101" pitchFamily="2" charset="-122"/>
              </a:rPr>
              <a:t>降低纯度的方法：</a:t>
            </a:r>
          </a:p>
          <a:p>
            <a:pPr eaLnBrk="1" hangingPunct="1">
              <a:lnSpc>
                <a:spcPct val="150000"/>
              </a:lnSpc>
              <a:buFont typeface="Wingdings" panose="05000000000000000000" pitchFamily="2" charset="2"/>
              <a:buNone/>
            </a:pPr>
            <a:r>
              <a:rPr lang="zh-CN" altLang="zh-CN">
                <a:solidFill>
                  <a:schemeClr val="tx2"/>
                </a:solidFill>
                <a:latin typeface="宋体" panose="02010600030101010101" pitchFamily="2" charset="-122"/>
              </a:rPr>
              <a:t>1、加入白色，加入越多，纯度越低，趋向粉色。</a:t>
            </a:r>
          </a:p>
          <a:p>
            <a:pPr eaLnBrk="1" hangingPunct="1">
              <a:lnSpc>
                <a:spcPct val="150000"/>
              </a:lnSpc>
              <a:buFont typeface="Wingdings" panose="05000000000000000000" pitchFamily="2" charset="2"/>
              <a:buNone/>
            </a:pPr>
            <a:r>
              <a:rPr lang="zh-CN" altLang="zh-CN">
                <a:solidFill>
                  <a:schemeClr val="tx2"/>
                </a:solidFill>
                <a:latin typeface="宋体" panose="02010600030101010101" pitchFamily="2" charset="-122"/>
              </a:rPr>
              <a:t>2、加入黑色，加入越多，纯度越低，趋向灰色。</a:t>
            </a:r>
          </a:p>
          <a:p>
            <a:pPr eaLnBrk="1" hangingPunct="1">
              <a:lnSpc>
                <a:spcPct val="150000"/>
              </a:lnSpc>
              <a:buFont typeface="Wingdings" panose="05000000000000000000" pitchFamily="2" charset="2"/>
              <a:buNone/>
            </a:pPr>
            <a:r>
              <a:rPr lang="zh-CN" altLang="zh-CN">
                <a:solidFill>
                  <a:schemeClr val="tx2"/>
                </a:solidFill>
                <a:latin typeface="宋体" panose="02010600030101010101" pitchFamily="2" charset="-122"/>
              </a:rPr>
              <a:t>3、加入对比色，加入越多，纯度越低，趋向灰色。</a:t>
            </a:r>
          </a:p>
          <a:p>
            <a:pPr lvl="1">
              <a:spcAft>
                <a:spcPts val="600"/>
              </a:spcAft>
            </a:pPr>
            <a:endParaRPr kumimoji="0"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3568" y="188640"/>
            <a:ext cx="7772400" cy="1143000"/>
          </a:xfrm>
        </p:spPr>
        <p:txBody>
          <a:bodyPr/>
          <a:lstStyle/>
          <a:p>
            <a:r>
              <a:rPr lang="en-US" altLang="zh-CN" dirty="0" smtClean="0">
                <a:latin typeface="黑体" panose="02010609060101010101" pitchFamily="49" charset="-122"/>
                <a:ea typeface="黑体" panose="02010609060101010101" pitchFamily="49" charset="-122"/>
              </a:rPr>
              <a:t>HSB</a:t>
            </a:r>
            <a:r>
              <a:rPr lang="zh-CN" altLang="en-US" dirty="0" smtClean="0">
                <a:latin typeface="黑体" panose="02010609060101010101" pitchFamily="49" charset="-122"/>
                <a:ea typeface="黑体" panose="02010609060101010101" pitchFamily="49" charset="-122"/>
              </a:rPr>
              <a:t>色彩模型</a:t>
            </a:r>
            <a:endParaRPr lang="en-US" altLang="zh-CN" dirty="0">
              <a:latin typeface="黑体" panose="02010609060101010101" pitchFamily="49" charset="-122"/>
              <a:ea typeface="黑体" panose="02010609060101010101" pitchFamily="49" charset="-122"/>
            </a:endParaRPr>
          </a:p>
        </p:txBody>
      </p:sp>
      <p:sp>
        <p:nvSpPr>
          <p:cNvPr id="44035" name="Rectangle 3"/>
          <p:cNvSpPr>
            <a:spLocks noGrp="1" noChangeArrowheads="1"/>
          </p:cNvSpPr>
          <p:nvPr>
            <p:ph type="body" idx="1"/>
          </p:nvPr>
        </p:nvSpPr>
        <p:spPr>
          <a:xfrm>
            <a:off x="838200" y="1524000"/>
            <a:ext cx="8077200" cy="4495800"/>
          </a:xfrm>
        </p:spPr>
        <p:txBody>
          <a:bodyPr/>
          <a:lstStyle/>
          <a:p>
            <a:r>
              <a:rPr lang="en-US" altLang="zh-CN" dirty="0"/>
              <a:t>HSB</a:t>
            </a:r>
            <a:r>
              <a:rPr lang="zh-CN" altLang="en-US" dirty="0"/>
              <a:t>模型是基于人眼对色彩的观察来定义的。所有的颜色都用一下</a:t>
            </a:r>
            <a:r>
              <a:rPr lang="en-US" altLang="zh-CN" dirty="0"/>
              <a:t>3</a:t>
            </a:r>
            <a:r>
              <a:rPr lang="zh-CN" altLang="en-US" dirty="0"/>
              <a:t>个特性来描述。</a:t>
            </a:r>
          </a:p>
          <a:p>
            <a:r>
              <a:rPr lang="zh-CN" altLang="en-US" b="1" dirty="0">
                <a:solidFill>
                  <a:srgbClr val="FFFF00"/>
                </a:solidFill>
                <a:latin typeface="黑体" panose="02010609060101010101" pitchFamily="49" charset="-122"/>
                <a:ea typeface="黑体" panose="02010609060101010101" pitchFamily="49" charset="-122"/>
              </a:rPr>
              <a:t>色相</a:t>
            </a:r>
            <a:r>
              <a:rPr lang="en-US" altLang="zh-CN" b="1" dirty="0">
                <a:solidFill>
                  <a:srgbClr val="FFFF00"/>
                </a:solidFill>
                <a:latin typeface="黑体" panose="02010609060101010101" pitchFamily="49" charset="-122"/>
                <a:ea typeface="黑体" panose="02010609060101010101" pitchFamily="49" charset="-122"/>
              </a:rPr>
              <a:t>——Hue</a:t>
            </a:r>
            <a:r>
              <a:rPr lang="zh-CN" altLang="en-US" dirty="0"/>
              <a:t>。色彩名称，色彩的相貌。例如：赤橙黄绿青蓝紫。</a:t>
            </a:r>
          </a:p>
          <a:p>
            <a:r>
              <a:rPr lang="zh-CN" altLang="en-US" b="1" dirty="0">
                <a:solidFill>
                  <a:srgbClr val="FFFF00"/>
                </a:solidFill>
                <a:latin typeface="黑体" panose="02010609060101010101" pitchFamily="49" charset="-122"/>
                <a:ea typeface="黑体" panose="02010609060101010101" pitchFamily="49" charset="-122"/>
              </a:rPr>
              <a:t>饱和度</a:t>
            </a:r>
            <a:r>
              <a:rPr lang="en-US" altLang="zh-CN" b="1" dirty="0">
                <a:solidFill>
                  <a:srgbClr val="FFFF00"/>
                </a:solidFill>
                <a:latin typeface="黑体" panose="02010609060101010101" pitchFamily="49" charset="-122"/>
                <a:ea typeface="黑体" panose="02010609060101010101" pitchFamily="49" charset="-122"/>
              </a:rPr>
              <a:t>——Saturation</a:t>
            </a:r>
            <a:r>
              <a:rPr lang="zh-CN" altLang="en-US" dirty="0"/>
              <a:t>。色彩的纯度，同样的色相，色彩是否鲜艳。为</a:t>
            </a:r>
            <a:r>
              <a:rPr lang="en-US" altLang="zh-CN" dirty="0"/>
              <a:t>0</a:t>
            </a:r>
            <a:r>
              <a:rPr lang="zh-CN" altLang="en-US" dirty="0"/>
              <a:t>时是灰度信息，最大值时是所选颜色最鲜艳状态。</a:t>
            </a:r>
          </a:p>
          <a:p>
            <a:r>
              <a:rPr lang="zh-CN" altLang="en-US" b="1" dirty="0">
                <a:solidFill>
                  <a:srgbClr val="FFFF00"/>
                </a:solidFill>
                <a:latin typeface="黑体" panose="02010609060101010101" pitchFamily="49" charset="-122"/>
                <a:ea typeface="黑体" panose="02010609060101010101" pitchFamily="49" charset="-122"/>
              </a:rPr>
              <a:t>明度</a:t>
            </a:r>
            <a:r>
              <a:rPr lang="en-US" altLang="zh-CN" b="1" dirty="0">
                <a:solidFill>
                  <a:srgbClr val="FFFF00"/>
                </a:solidFill>
                <a:latin typeface="黑体" panose="02010609060101010101" pitchFamily="49" charset="-122"/>
                <a:ea typeface="黑体" panose="02010609060101010101" pitchFamily="49" charset="-122"/>
              </a:rPr>
              <a:t>——Brightness</a:t>
            </a:r>
            <a:r>
              <a:rPr lang="zh-CN" altLang="en-US" dirty="0"/>
              <a:t>。颜色的相对明暗程度，当值为</a:t>
            </a:r>
            <a:r>
              <a:rPr lang="en-US" altLang="zh-CN" dirty="0"/>
              <a:t>0</a:t>
            </a:r>
            <a:r>
              <a:rPr lang="zh-CN" altLang="en-US" dirty="0"/>
              <a:t>时是黑色。</a:t>
            </a:r>
          </a:p>
        </p:txBody>
      </p:sp>
      <p:sp>
        <p:nvSpPr>
          <p:cNvPr id="4" name="Line 5"/>
          <p:cNvSpPr>
            <a:spLocks noChangeShapeType="1"/>
          </p:cNvSpPr>
          <p:nvPr/>
        </p:nvSpPr>
        <p:spPr bwMode="auto">
          <a:xfrm>
            <a:off x="395536" y="1268760"/>
            <a:ext cx="43434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885767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animEffect transition="in" filter="fade">
                                      <p:cBhvr>
                                        <p:cTn id="7" dur="500"/>
                                        <p:tgtEl>
                                          <p:spTgt spid="44035">
                                            <p:txEl>
                                              <p:pRg st="1" end="1"/>
                                            </p:txEl>
                                          </p:spTgt>
                                        </p:tgtEl>
                                      </p:cBhvr>
                                    </p:animEffect>
                                    <p:anim calcmode="lin" valueType="num">
                                      <p:cBhvr>
                                        <p:cTn id="8" dur="500" fill="hold"/>
                                        <p:tgtEl>
                                          <p:spTgt spid="44035">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440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4035">
                                            <p:txEl>
                                              <p:pRg st="2" end="2"/>
                                            </p:txEl>
                                          </p:spTgt>
                                        </p:tgtEl>
                                        <p:attrNameLst>
                                          <p:attrName>style.visibility</p:attrName>
                                        </p:attrNameLst>
                                      </p:cBhvr>
                                      <p:to>
                                        <p:strVal val="visible"/>
                                      </p:to>
                                    </p:set>
                                    <p:animEffect transition="in" filter="fade">
                                      <p:cBhvr>
                                        <p:cTn id="14" dur="500"/>
                                        <p:tgtEl>
                                          <p:spTgt spid="44035">
                                            <p:txEl>
                                              <p:pRg st="2" end="2"/>
                                            </p:txEl>
                                          </p:spTgt>
                                        </p:tgtEl>
                                      </p:cBhvr>
                                    </p:animEffect>
                                    <p:anim calcmode="lin" valueType="num">
                                      <p:cBhvr>
                                        <p:cTn id="15" dur="500" fill="hold"/>
                                        <p:tgtEl>
                                          <p:spTgt spid="44035">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440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4035">
                                            <p:txEl>
                                              <p:pRg st="3" end="3"/>
                                            </p:txEl>
                                          </p:spTgt>
                                        </p:tgtEl>
                                        <p:attrNameLst>
                                          <p:attrName>style.visibility</p:attrName>
                                        </p:attrNameLst>
                                      </p:cBhvr>
                                      <p:to>
                                        <p:strVal val="visible"/>
                                      </p:to>
                                    </p:set>
                                    <p:animEffect transition="in" filter="fade">
                                      <p:cBhvr>
                                        <p:cTn id="21" dur="500"/>
                                        <p:tgtEl>
                                          <p:spTgt spid="44035">
                                            <p:txEl>
                                              <p:pRg st="3" end="3"/>
                                            </p:txEl>
                                          </p:spTgt>
                                        </p:tgtEl>
                                      </p:cBhvr>
                                    </p:animEffect>
                                    <p:anim calcmode="lin" valueType="num">
                                      <p:cBhvr>
                                        <p:cTn id="22" dur="500" fill="hold"/>
                                        <p:tgtEl>
                                          <p:spTgt spid="44035">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4403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3 </a:t>
            </a:r>
            <a:r>
              <a:rPr lang="zh-CN" altLang="en-US" smtClean="0">
                <a:solidFill>
                  <a:schemeClr val="accent1"/>
                </a:solidFill>
                <a:ea typeface="黑体" panose="02010609060101010101" pitchFamily="49" charset="-122"/>
              </a:rPr>
              <a:t>色彩模型</a:t>
            </a:r>
            <a:endParaRPr lang="zh-CN" altLang="en-US" sz="3600" smtClean="0">
              <a:solidFill>
                <a:schemeClr val="accent1"/>
              </a:solidFill>
              <a:ea typeface="HT" pitchFamily="18" charset="-122"/>
            </a:endParaRPr>
          </a:p>
        </p:txBody>
      </p:sp>
      <p:sp>
        <p:nvSpPr>
          <p:cNvPr id="4101" name="AutoShape 3"/>
          <p:cNvSpPr>
            <a:spLocks noGrp="1" noChangeAspect="1" noChangeArrowheads="1"/>
          </p:cNvSpPr>
          <p:nvPr>
            <p:ph type="body" idx="1"/>
          </p:nvPr>
        </p:nvSpPr>
        <p:spPr>
          <a:xfrm>
            <a:off x="381000" y="1752600"/>
            <a:ext cx="8305800" cy="4495800"/>
          </a:xfrm>
        </p:spPr>
        <p:txBody>
          <a:bodyPr/>
          <a:lstStyle/>
          <a:p>
            <a:pPr marL="609600" indent="-609600" eaLnBrk="1" hangingPunct="1">
              <a:buFont typeface="Wingdings" panose="05000000000000000000" pitchFamily="2" charset="2"/>
              <a:buAutoNum type="arabicPeriod"/>
            </a:pPr>
            <a:r>
              <a:rPr lang="en-US" altLang="zh-CN" sz="2400" b="1" smtClean="0">
                <a:solidFill>
                  <a:srgbClr val="FFFFFF"/>
                </a:solidFill>
              </a:rPr>
              <a:t>HLS</a:t>
            </a:r>
            <a:r>
              <a:rPr lang="zh-CN" altLang="en-US" sz="2400" b="1" smtClean="0">
                <a:solidFill>
                  <a:srgbClr val="FFFFFF"/>
                </a:solidFill>
              </a:rPr>
              <a:t>色彩系统（</a:t>
            </a:r>
            <a:r>
              <a:rPr lang="en-US" altLang="zh-CN" sz="2400" b="1" smtClean="0">
                <a:solidFill>
                  <a:srgbClr val="FFFFFF"/>
                </a:solidFill>
              </a:rPr>
              <a:t>HSB</a:t>
            </a:r>
            <a:r>
              <a:rPr lang="zh-CN" altLang="en-US" sz="2400" b="1" smtClean="0">
                <a:solidFill>
                  <a:srgbClr val="FFFFFF"/>
                </a:solidFill>
              </a:rPr>
              <a:t>）</a:t>
            </a:r>
          </a:p>
          <a:p>
            <a:pPr marL="990600" lvl="1" indent="-533400" eaLnBrk="1" hangingPunct="1"/>
            <a:endParaRPr lang="zh-CN" altLang="en-US" sz="2000" smtClean="0">
              <a:solidFill>
                <a:srgbClr val="FFFFFF"/>
              </a:solidFill>
            </a:endParaRPr>
          </a:p>
          <a:p>
            <a:pPr marL="609600" indent="-609600" eaLnBrk="1" hangingPunct="1">
              <a:buFont typeface="Wingdings" panose="05000000000000000000" pitchFamily="2" charset="2"/>
              <a:buAutoNum type="arabicPeriod"/>
            </a:pPr>
            <a:endParaRPr lang="zh-CN" altLang="en-US" sz="2400" smtClean="0">
              <a:solidFill>
                <a:srgbClr val="FFFFFF"/>
              </a:solidFill>
            </a:endParaRPr>
          </a:p>
          <a:p>
            <a:pPr marL="609600" indent="-609600" eaLnBrk="1" hangingPunct="1">
              <a:buFont typeface="Wingdings" panose="05000000000000000000" pitchFamily="2" charset="2"/>
              <a:buAutoNum type="arabicPeriod"/>
            </a:pPr>
            <a:endParaRPr lang="zh-CN" altLang="en-US" sz="2400" smtClean="0">
              <a:solidFill>
                <a:srgbClr val="FFFFFF"/>
              </a:solidFill>
            </a:endParaRPr>
          </a:p>
          <a:p>
            <a:pPr marL="609600" indent="-609600" eaLnBrk="1" hangingPunct="1">
              <a:buFontTx/>
              <a:buNone/>
            </a:pPr>
            <a:r>
              <a:rPr lang="zh-CN" altLang="en-US" sz="2400" b="1" smtClean="0">
                <a:solidFill>
                  <a:srgbClr val="FFFFFF"/>
                </a:solidFill>
              </a:rPr>
              <a:t> </a:t>
            </a:r>
            <a:endParaRPr lang="zh-CN" altLang="en-US" sz="2400" smtClean="0">
              <a:solidFill>
                <a:srgbClr val="FFFFFF"/>
              </a:solidFill>
            </a:endParaRPr>
          </a:p>
        </p:txBody>
      </p:sp>
      <p:sp>
        <p:nvSpPr>
          <p:cNvPr id="4102" name="Text Box 4"/>
          <p:cNvSpPr txBox="1">
            <a:spLocks noChangeArrowheads="1"/>
          </p:cNvSpPr>
          <p:nvPr/>
        </p:nvSpPr>
        <p:spPr bwMode="auto">
          <a:xfrm>
            <a:off x="1357313" y="2216150"/>
            <a:ext cx="155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色度</a:t>
            </a:r>
          </a:p>
        </p:txBody>
      </p:sp>
      <p:sp>
        <p:nvSpPr>
          <p:cNvPr id="4103" name="Line 5"/>
          <p:cNvSpPr>
            <a:spLocks noChangeShapeType="1"/>
          </p:cNvSpPr>
          <p:nvPr/>
        </p:nvSpPr>
        <p:spPr bwMode="auto">
          <a:xfrm flipV="1">
            <a:off x="1247775" y="2647950"/>
            <a:ext cx="21605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4" name="Line 6"/>
          <p:cNvSpPr>
            <a:spLocks noChangeShapeType="1"/>
          </p:cNvSpPr>
          <p:nvPr/>
        </p:nvSpPr>
        <p:spPr bwMode="auto">
          <a:xfrm flipV="1">
            <a:off x="1023938" y="2854325"/>
            <a:ext cx="0" cy="2008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5" name="Text Box 7"/>
          <p:cNvSpPr txBox="1">
            <a:spLocks noChangeArrowheads="1"/>
          </p:cNvSpPr>
          <p:nvPr/>
        </p:nvSpPr>
        <p:spPr bwMode="auto">
          <a:xfrm>
            <a:off x="536575" y="3033713"/>
            <a:ext cx="4889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饱和度</a:t>
            </a:r>
          </a:p>
        </p:txBody>
      </p:sp>
      <p:sp>
        <p:nvSpPr>
          <p:cNvPr id="4106" name="Line 8"/>
          <p:cNvSpPr>
            <a:spLocks noChangeShapeType="1"/>
          </p:cNvSpPr>
          <p:nvPr/>
        </p:nvSpPr>
        <p:spPr bwMode="auto">
          <a:xfrm flipV="1">
            <a:off x="3962400" y="2798763"/>
            <a:ext cx="0" cy="2051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7" name="Text Box 9"/>
          <p:cNvSpPr txBox="1">
            <a:spLocks noChangeArrowheads="1"/>
          </p:cNvSpPr>
          <p:nvPr/>
        </p:nvSpPr>
        <p:spPr bwMode="auto">
          <a:xfrm>
            <a:off x="4027488" y="3019425"/>
            <a:ext cx="4889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亮度</a:t>
            </a:r>
          </a:p>
        </p:txBody>
      </p:sp>
      <p:graphicFrame>
        <p:nvGraphicFramePr>
          <p:cNvPr id="4098" name="Object 10"/>
          <p:cNvGraphicFramePr>
            <a:graphicFrameLocks noChangeAspect="1"/>
          </p:cNvGraphicFramePr>
          <p:nvPr/>
        </p:nvGraphicFramePr>
        <p:xfrm>
          <a:off x="1219200" y="2835275"/>
          <a:ext cx="2617788" cy="1924050"/>
        </p:xfrm>
        <a:graphic>
          <a:graphicData uri="http://schemas.openxmlformats.org/presentationml/2006/ole">
            <mc:AlternateContent xmlns:mc="http://schemas.openxmlformats.org/markup-compatibility/2006">
              <mc:Choice xmlns:v="urn:schemas-microsoft-com:vml" Requires="v">
                <p:oleObj spid="_x0000_s4126" name="位图图像" r:id="rId3" imgW="2409524" imgH="1771429" progId="Paint.Picture">
                  <p:embed/>
                </p:oleObj>
              </mc:Choice>
              <mc:Fallback>
                <p:oleObj name="位图图像" r:id="rId3" imgW="2409524" imgH="1771429" progId="Paint.Picture">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835275"/>
                        <a:ext cx="2617788"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11"/>
          <p:cNvGraphicFramePr>
            <a:graphicFrameLocks noChangeAspect="1"/>
          </p:cNvGraphicFramePr>
          <p:nvPr/>
        </p:nvGraphicFramePr>
        <p:xfrm>
          <a:off x="5429250" y="2546350"/>
          <a:ext cx="2914650" cy="2239963"/>
        </p:xfrm>
        <a:graphic>
          <a:graphicData uri="http://schemas.openxmlformats.org/presentationml/2006/ole">
            <mc:AlternateContent xmlns:mc="http://schemas.openxmlformats.org/markup-compatibility/2006">
              <mc:Choice xmlns:v="urn:schemas-microsoft-com:vml" Requires="v">
                <p:oleObj spid="_x0000_s4127" name="位图图像" r:id="rId5" imgW="2914286" imgH="2600000" progId="Paint.Picture">
                  <p:embed/>
                </p:oleObj>
              </mc:Choice>
              <mc:Fallback>
                <p:oleObj name="位图图像" r:id="rId5" imgW="2914286" imgH="2600000" progId="Paint.Picture">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9250" y="2546350"/>
                        <a:ext cx="2914650"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8" name="Line 12"/>
          <p:cNvSpPr>
            <a:spLocks noChangeShapeType="1"/>
          </p:cNvSpPr>
          <p:nvPr/>
        </p:nvSpPr>
        <p:spPr bwMode="auto">
          <a:xfrm>
            <a:off x="5557838" y="2355850"/>
            <a:ext cx="2479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9" name="Text Box 13"/>
          <p:cNvSpPr txBox="1">
            <a:spLocks noChangeArrowheads="1"/>
          </p:cNvSpPr>
          <p:nvPr/>
        </p:nvSpPr>
        <p:spPr bwMode="auto">
          <a:xfrm>
            <a:off x="6151563" y="1911350"/>
            <a:ext cx="155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饱和度</a:t>
            </a:r>
          </a:p>
        </p:txBody>
      </p:sp>
      <p:sp>
        <p:nvSpPr>
          <p:cNvPr id="4110" name="Text Box 14"/>
          <p:cNvSpPr txBox="1">
            <a:spLocks noChangeArrowheads="1"/>
          </p:cNvSpPr>
          <p:nvPr/>
        </p:nvSpPr>
        <p:spPr bwMode="auto">
          <a:xfrm>
            <a:off x="8474075" y="2603500"/>
            <a:ext cx="4889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色度</a:t>
            </a:r>
          </a:p>
        </p:txBody>
      </p:sp>
      <p:sp>
        <p:nvSpPr>
          <p:cNvPr id="4111" name="Line 15"/>
          <p:cNvSpPr>
            <a:spLocks noChangeShapeType="1"/>
          </p:cNvSpPr>
          <p:nvPr/>
        </p:nvSpPr>
        <p:spPr bwMode="auto">
          <a:xfrm flipH="1" flipV="1">
            <a:off x="8437563" y="2533650"/>
            <a:ext cx="0" cy="22320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2" name="Line 16"/>
          <p:cNvSpPr>
            <a:spLocks noChangeShapeType="1"/>
          </p:cNvSpPr>
          <p:nvPr/>
        </p:nvSpPr>
        <p:spPr bwMode="auto">
          <a:xfrm flipV="1">
            <a:off x="5556250" y="2660650"/>
            <a:ext cx="2300288" cy="1952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3" name="Text Box 17"/>
          <p:cNvSpPr txBox="1">
            <a:spLocks noChangeArrowheads="1"/>
          </p:cNvSpPr>
          <p:nvPr/>
        </p:nvSpPr>
        <p:spPr bwMode="auto">
          <a:xfrm>
            <a:off x="6427788" y="3575050"/>
            <a:ext cx="11509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饱和度</a:t>
            </a:r>
          </a:p>
        </p:txBody>
      </p:sp>
      <p:sp>
        <p:nvSpPr>
          <p:cNvPr id="4114" name="Line 18"/>
          <p:cNvSpPr>
            <a:spLocks noChangeShapeType="1"/>
          </p:cNvSpPr>
          <p:nvPr/>
        </p:nvSpPr>
        <p:spPr bwMode="auto">
          <a:xfrm flipV="1">
            <a:off x="5222875" y="2479675"/>
            <a:ext cx="0" cy="22717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5" name="Text Box 19"/>
          <p:cNvSpPr txBox="1">
            <a:spLocks noChangeArrowheads="1"/>
          </p:cNvSpPr>
          <p:nvPr/>
        </p:nvSpPr>
        <p:spPr bwMode="auto">
          <a:xfrm>
            <a:off x="4787900" y="2576513"/>
            <a:ext cx="4889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亮度</a:t>
            </a:r>
          </a:p>
        </p:txBody>
      </p:sp>
      <p:sp>
        <p:nvSpPr>
          <p:cNvPr id="4116" name="Line 20"/>
          <p:cNvSpPr>
            <a:spLocks noChangeShapeType="1"/>
          </p:cNvSpPr>
          <p:nvPr/>
        </p:nvSpPr>
        <p:spPr bwMode="auto">
          <a:xfrm>
            <a:off x="381000" y="1600200"/>
            <a:ext cx="8001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3 </a:t>
            </a:r>
            <a:r>
              <a:rPr lang="zh-CN" altLang="en-US" smtClean="0">
                <a:solidFill>
                  <a:schemeClr val="accent1"/>
                </a:solidFill>
                <a:ea typeface="黑体" panose="02010609060101010101" pitchFamily="49" charset="-122"/>
              </a:rPr>
              <a:t>色彩模型</a:t>
            </a:r>
            <a:endParaRPr lang="zh-CN" altLang="en-US" sz="3600" smtClean="0">
              <a:solidFill>
                <a:schemeClr val="accent1"/>
              </a:solidFill>
              <a:ea typeface="HT" pitchFamily="18" charset="-122"/>
            </a:endParaRPr>
          </a:p>
        </p:txBody>
      </p:sp>
      <p:sp>
        <p:nvSpPr>
          <p:cNvPr id="15363" name="AutoShape 3"/>
          <p:cNvSpPr>
            <a:spLocks noGrp="1" noChangeAspect="1" noChangeArrowheads="1"/>
          </p:cNvSpPr>
          <p:nvPr>
            <p:ph type="body" idx="1"/>
          </p:nvPr>
        </p:nvSpPr>
        <p:spPr>
          <a:xfrm>
            <a:off x="381000" y="1752600"/>
            <a:ext cx="8305800" cy="4495800"/>
          </a:xfrm>
        </p:spPr>
        <p:txBody>
          <a:bodyPr/>
          <a:lstStyle/>
          <a:p>
            <a:pPr marL="609600" indent="-609600" eaLnBrk="1" hangingPunct="1">
              <a:buFontTx/>
              <a:buNone/>
            </a:pPr>
            <a:r>
              <a:rPr lang="zh-CN" altLang="en-US" sz="2400" b="1" smtClean="0">
                <a:solidFill>
                  <a:srgbClr val="FFFFFF"/>
                </a:solidFill>
              </a:rPr>
              <a:t>色轮系统 </a:t>
            </a:r>
            <a:endParaRPr lang="zh-CN" altLang="en-US" sz="2400" smtClean="0">
              <a:solidFill>
                <a:srgbClr val="FFFFFF"/>
              </a:solidFill>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0" y="2030413"/>
            <a:ext cx="460375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Line 5"/>
          <p:cNvSpPr>
            <a:spLocks noChangeShapeType="1"/>
          </p:cNvSpPr>
          <p:nvPr/>
        </p:nvSpPr>
        <p:spPr bwMode="auto">
          <a:xfrm>
            <a:off x="381000" y="1600200"/>
            <a:ext cx="8001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3 </a:t>
            </a:r>
            <a:r>
              <a:rPr lang="zh-CN" altLang="en-US" smtClean="0">
                <a:solidFill>
                  <a:schemeClr val="accent1"/>
                </a:solidFill>
                <a:ea typeface="黑体" panose="02010609060101010101" pitchFamily="49" charset="-122"/>
              </a:rPr>
              <a:t>色彩模型</a:t>
            </a:r>
            <a:endParaRPr lang="zh-CN" altLang="en-US" sz="3600" smtClean="0">
              <a:solidFill>
                <a:schemeClr val="accent1"/>
              </a:solidFill>
              <a:ea typeface="HT" pitchFamily="18" charset="-122"/>
            </a:endParaRPr>
          </a:p>
        </p:txBody>
      </p:sp>
      <p:sp>
        <p:nvSpPr>
          <p:cNvPr id="16387" name="AutoShape 3"/>
          <p:cNvSpPr>
            <a:spLocks noGrp="1" noChangeAspect="1" noChangeArrowheads="1"/>
          </p:cNvSpPr>
          <p:nvPr>
            <p:ph type="body" idx="1"/>
          </p:nvPr>
        </p:nvSpPr>
        <p:spPr>
          <a:xfrm>
            <a:off x="381000" y="1752600"/>
            <a:ext cx="8305800" cy="4495800"/>
          </a:xfrm>
        </p:spPr>
        <p:txBody>
          <a:bodyPr/>
          <a:lstStyle/>
          <a:p>
            <a:pPr marL="609600" indent="-609600" eaLnBrk="1" hangingPunct="1">
              <a:buFontTx/>
              <a:buNone/>
            </a:pPr>
            <a:r>
              <a:rPr lang="en-US" altLang="zh-CN" sz="2400" b="1" smtClean="0">
                <a:solidFill>
                  <a:srgbClr val="FFFFFF"/>
                </a:solidFill>
              </a:rPr>
              <a:t>2.  RGB</a:t>
            </a:r>
            <a:r>
              <a:rPr lang="zh-CN" altLang="en-US" sz="2400" b="1" smtClean="0">
                <a:solidFill>
                  <a:srgbClr val="FFFFFF"/>
                </a:solidFill>
              </a:rPr>
              <a:t>系统 </a:t>
            </a:r>
            <a:endParaRPr lang="zh-CN" altLang="en-US" sz="2400" smtClean="0">
              <a:solidFill>
                <a:srgbClr val="FFFFFF"/>
              </a:solidFill>
            </a:endParaRP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2584450"/>
            <a:ext cx="2259012"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025" y="2043113"/>
            <a:ext cx="42672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Line 6"/>
          <p:cNvSpPr>
            <a:spLocks noChangeShapeType="1"/>
          </p:cNvSpPr>
          <p:nvPr/>
        </p:nvSpPr>
        <p:spPr bwMode="auto">
          <a:xfrm>
            <a:off x="381000" y="1600200"/>
            <a:ext cx="8001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3 </a:t>
            </a:r>
            <a:r>
              <a:rPr lang="zh-CN" altLang="en-US" smtClean="0">
                <a:solidFill>
                  <a:schemeClr val="accent1"/>
                </a:solidFill>
                <a:ea typeface="黑体" panose="02010609060101010101" pitchFamily="49" charset="-122"/>
              </a:rPr>
              <a:t>色彩模型</a:t>
            </a:r>
            <a:endParaRPr lang="zh-CN" altLang="en-US" sz="3600" smtClean="0">
              <a:solidFill>
                <a:schemeClr val="accent1"/>
              </a:solidFill>
              <a:ea typeface="HT" pitchFamily="18" charset="-122"/>
            </a:endParaRPr>
          </a:p>
        </p:txBody>
      </p:sp>
      <p:sp>
        <p:nvSpPr>
          <p:cNvPr id="17411" name="AutoShape 3"/>
          <p:cNvSpPr>
            <a:spLocks noGrp="1" noChangeAspect="1" noChangeArrowheads="1"/>
          </p:cNvSpPr>
          <p:nvPr>
            <p:ph type="body" idx="1"/>
          </p:nvPr>
        </p:nvSpPr>
        <p:spPr>
          <a:xfrm>
            <a:off x="381000" y="1752600"/>
            <a:ext cx="8305800" cy="4495800"/>
          </a:xfrm>
        </p:spPr>
        <p:txBody>
          <a:bodyPr/>
          <a:lstStyle/>
          <a:p>
            <a:pPr marL="609600" indent="-609600" eaLnBrk="1" hangingPunct="1">
              <a:buFontTx/>
              <a:buNone/>
            </a:pPr>
            <a:r>
              <a:rPr lang="en-US" altLang="zh-CN" sz="2400" b="1" smtClean="0">
                <a:solidFill>
                  <a:srgbClr val="FFFFFF"/>
                </a:solidFill>
              </a:rPr>
              <a:t>3.  CMYK</a:t>
            </a:r>
            <a:r>
              <a:rPr lang="zh-CN" altLang="en-US" sz="2400" b="1" smtClean="0">
                <a:solidFill>
                  <a:srgbClr val="FFFFFF"/>
                </a:solidFill>
              </a:rPr>
              <a:t>系统 </a:t>
            </a:r>
            <a:endParaRPr lang="zh-CN" altLang="en-US" sz="2400" smtClean="0">
              <a:solidFill>
                <a:srgbClr val="FFFFFF"/>
              </a:solidFill>
            </a:endParaRP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2724150"/>
            <a:ext cx="2305050"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925" y="930275"/>
            <a:ext cx="3979863"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075" y="4344988"/>
            <a:ext cx="2860675"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Line 7"/>
          <p:cNvSpPr>
            <a:spLocks noChangeShapeType="1"/>
          </p:cNvSpPr>
          <p:nvPr/>
        </p:nvSpPr>
        <p:spPr bwMode="auto">
          <a:xfrm>
            <a:off x="381000" y="1600200"/>
            <a:ext cx="42672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3 </a:t>
            </a:r>
            <a:r>
              <a:rPr lang="zh-CN" altLang="en-US" smtClean="0">
                <a:solidFill>
                  <a:schemeClr val="accent1"/>
                </a:solidFill>
                <a:ea typeface="黑体" panose="02010609060101010101" pitchFamily="49" charset="-122"/>
              </a:rPr>
              <a:t>色彩模型</a:t>
            </a:r>
            <a:endParaRPr lang="zh-CN" altLang="en-US" sz="3600" smtClean="0">
              <a:solidFill>
                <a:schemeClr val="accent1"/>
              </a:solidFill>
              <a:ea typeface="HT" pitchFamily="18" charset="-122"/>
            </a:endParaRPr>
          </a:p>
        </p:txBody>
      </p:sp>
      <p:sp>
        <p:nvSpPr>
          <p:cNvPr id="18435" name="AutoShape 3"/>
          <p:cNvSpPr>
            <a:spLocks noGrp="1" noChangeAspect="1" noChangeArrowheads="1"/>
          </p:cNvSpPr>
          <p:nvPr>
            <p:ph type="body" idx="1"/>
          </p:nvPr>
        </p:nvSpPr>
        <p:spPr>
          <a:xfrm>
            <a:off x="381000" y="1752600"/>
            <a:ext cx="8305800" cy="4495800"/>
          </a:xfrm>
        </p:spPr>
        <p:txBody>
          <a:bodyPr/>
          <a:lstStyle/>
          <a:p>
            <a:pPr marL="609600" indent="-609600" eaLnBrk="1" hangingPunct="1">
              <a:buFontTx/>
              <a:buNone/>
            </a:pPr>
            <a:r>
              <a:rPr lang="en-US" altLang="zh-CN" sz="2400" b="1" smtClean="0">
                <a:solidFill>
                  <a:srgbClr val="FFFFFF"/>
                </a:solidFill>
              </a:rPr>
              <a:t>3.  CMYK</a:t>
            </a:r>
            <a:r>
              <a:rPr lang="zh-CN" altLang="en-US" sz="2400" b="1" smtClean="0">
                <a:solidFill>
                  <a:srgbClr val="FFFFFF"/>
                </a:solidFill>
              </a:rPr>
              <a:t>系统 </a:t>
            </a:r>
            <a:endParaRPr lang="zh-CN" altLang="en-US" sz="2400" smtClean="0">
              <a:solidFill>
                <a:srgbClr val="FFFFFF"/>
              </a:solidFill>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213" y="2152650"/>
            <a:ext cx="4057650"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Line 5"/>
          <p:cNvSpPr>
            <a:spLocks noChangeShapeType="1"/>
          </p:cNvSpPr>
          <p:nvPr/>
        </p:nvSpPr>
        <p:spPr bwMode="auto">
          <a:xfrm>
            <a:off x="381000" y="1600200"/>
            <a:ext cx="8001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l" eaLnBrk="1" hangingPunct="1">
              <a:buFontTx/>
              <a:buChar char="§"/>
            </a:pPr>
            <a:r>
              <a:rPr lang="en-US" altLang="zh-CN" dirty="0" smtClean="0">
                <a:solidFill>
                  <a:schemeClr val="accent1"/>
                </a:solidFill>
                <a:ea typeface="黑体" panose="02010609060101010101" pitchFamily="49" charset="-122"/>
              </a:rPr>
              <a:t>3 </a:t>
            </a:r>
            <a:r>
              <a:rPr lang="zh-CN" altLang="en-US" dirty="0" smtClean="0">
                <a:solidFill>
                  <a:schemeClr val="accent1"/>
                </a:solidFill>
                <a:ea typeface="黑体" panose="02010609060101010101" pitchFamily="49" charset="-122"/>
              </a:rPr>
              <a:t>色彩模型</a:t>
            </a:r>
            <a:endParaRPr lang="zh-CN" altLang="en-US" sz="3600" dirty="0" smtClean="0">
              <a:solidFill>
                <a:schemeClr val="accent1"/>
              </a:solidFill>
              <a:ea typeface="HT" pitchFamily="18" charset="-122"/>
            </a:endParaRPr>
          </a:p>
        </p:txBody>
      </p:sp>
      <p:sp>
        <p:nvSpPr>
          <p:cNvPr id="19459" name="AutoShape 3"/>
          <p:cNvSpPr>
            <a:spLocks noGrp="1" noChangeAspect="1" noChangeArrowheads="1"/>
          </p:cNvSpPr>
          <p:nvPr>
            <p:ph type="body" idx="1"/>
          </p:nvPr>
        </p:nvSpPr>
        <p:spPr>
          <a:xfrm>
            <a:off x="381000" y="1752600"/>
            <a:ext cx="8305800" cy="4495800"/>
          </a:xfrm>
        </p:spPr>
        <p:txBody>
          <a:bodyPr/>
          <a:lstStyle/>
          <a:p>
            <a:pPr marL="609600" indent="-609600" eaLnBrk="1" hangingPunct="1">
              <a:lnSpc>
                <a:spcPct val="90000"/>
              </a:lnSpc>
              <a:buFont typeface="Wingdings" panose="05000000000000000000" pitchFamily="2" charset="2"/>
              <a:buAutoNum type="arabicPeriod" startAt="4"/>
            </a:pPr>
            <a:r>
              <a:rPr lang="en-US" altLang="zh-CN" sz="2400" b="1" dirty="0" smtClean="0">
                <a:solidFill>
                  <a:srgbClr val="FFFFFF"/>
                </a:solidFill>
              </a:rPr>
              <a:t>Lab</a:t>
            </a:r>
            <a:r>
              <a:rPr lang="zh-CN" altLang="en-US" sz="2400" b="1" dirty="0" smtClean="0">
                <a:solidFill>
                  <a:srgbClr val="FFFFFF"/>
                </a:solidFill>
              </a:rPr>
              <a:t>系统 </a:t>
            </a:r>
          </a:p>
          <a:p>
            <a:pPr marL="609600" indent="-609600" eaLnBrk="1" hangingPunct="1">
              <a:lnSpc>
                <a:spcPct val="90000"/>
              </a:lnSpc>
              <a:buFontTx/>
              <a:buNone/>
            </a:pPr>
            <a:r>
              <a:rPr lang="en-US" altLang="zh-CN" sz="1800" dirty="0" smtClean="0">
                <a:solidFill>
                  <a:srgbClr val="FFFFFF"/>
                </a:solidFill>
                <a:latin typeface=""/>
              </a:rPr>
              <a:t>L</a:t>
            </a:r>
            <a:r>
              <a:rPr lang="zh-CN" altLang="en-US" sz="1800" dirty="0" smtClean="0">
                <a:solidFill>
                  <a:srgbClr val="FFFFFF"/>
                </a:solidFill>
                <a:latin typeface=""/>
              </a:rPr>
              <a:t>： </a:t>
            </a:r>
            <a:r>
              <a:rPr lang="en-US" altLang="zh-CN" sz="1800" dirty="0" smtClean="0">
                <a:solidFill>
                  <a:srgbClr val="FFFFFF"/>
                </a:solidFill>
                <a:latin typeface=""/>
              </a:rPr>
              <a:t>Lightness </a:t>
            </a:r>
            <a:r>
              <a:rPr lang="zh-CN" altLang="en-US" sz="1800" dirty="0" smtClean="0">
                <a:solidFill>
                  <a:srgbClr val="FFFFFF"/>
                </a:solidFill>
                <a:latin typeface=""/>
              </a:rPr>
              <a:t>亮度数值，从</a:t>
            </a:r>
            <a:r>
              <a:rPr lang="en-US" altLang="zh-CN" sz="1800" dirty="0" smtClean="0">
                <a:solidFill>
                  <a:srgbClr val="FFFFFF"/>
                </a:solidFill>
                <a:latin typeface=""/>
              </a:rPr>
              <a:t>0</a:t>
            </a:r>
            <a:r>
              <a:rPr lang="zh-CN" altLang="en-US" sz="1800" dirty="0" smtClean="0">
                <a:solidFill>
                  <a:srgbClr val="FFFFFF"/>
                </a:solidFill>
                <a:latin typeface=""/>
              </a:rPr>
              <a:t>到</a:t>
            </a:r>
            <a:r>
              <a:rPr lang="en-US" altLang="zh-CN" sz="1800" dirty="0" smtClean="0">
                <a:solidFill>
                  <a:srgbClr val="FFFFFF"/>
                </a:solidFill>
                <a:latin typeface=""/>
              </a:rPr>
              <a:t>100</a:t>
            </a:r>
            <a:r>
              <a:rPr lang="zh-CN" altLang="en-US" sz="1800" dirty="0" smtClean="0">
                <a:solidFill>
                  <a:srgbClr val="FFFFFF"/>
                </a:solidFill>
                <a:latin typeface=""/>
              </a:rPr>
              <a:t>。</a:t>
            </a:r>
          </a:p>
          <a:p>
            <a:pPr marL="609600" indent="-609600" eaLnBrk="1" hangingPunct="1">
              <a:lnSpc>
                <a:spcPct val="90000"/>
              </a:lnSpc>
              <a:buFontTx/>
              <a:buNone/>
            </a:pPr>
            <a:r>
              <a:rPr lang="en-US" altLang="zh-CN" sz="1800" dirty="0" smtClean="0">
                <a:solidFill>
                  <a:srgbClr val="FFFFFF"/>
                </a:solidFill>
                <a:latin typeface=""/>
              </a:rPr>
              <a:t>a </a:t>
            </a:r>
            <a:r>
              <a:rPr lang="zh-CN" altLang="en-US" sz="1800" dirty="0" smtClean="0">
                <a:solidFill>
                  <a:srgbClr val="FFFFFF"/>
                </a:solidFill>
                <a:latin typeface=""/>
              </a:rPr>
              <a:t>： 红色和绿色两种原色之间的变化区域，</a:t>
            </a:r>
          </a:p>
          <a:p>
            <a:pPr marL="609600" indent="-609600" eaLnBrk="1" hangingPunct="1">
              <a:lnSpc>
                <a:spcPct val="90000"/>
              </a:lnSpc>
              <a:buFontTx/>
              <a:buNone/>
            </a:pPr>
            <a:r>
              <a:rPr lang="zh-CN" altLang="en-US" sz="1800" dirty="0" smtClean="0">
                <a:solidFill>
                  <a:srgbClr val="FFFFFF"/>
                </a:solidFill>
                <a:latin typeface=""/>
              </a:rPr>
              <a:t>	数值从</a:t>
            </a:r>
            <a:r>
              <a:rPr lang="en-US" altLang="zh-CN" sz="1800" dirty="0" smtClean="0">
                <a:solidFill>
                  <a:srgbClr val="FFFFFF"/>
                </a:solidFill>
                <a:latin typeface=""/>
              </a:rPr>
              <a:t>-120</a:t>
            </a:r>
            <a:r>
              <a:rPr lang="zh-CN" altLang="en-US" sz="1800" dirty="0" smtClean="0">
                <a:solidFill>
                  <a:srgbClr val="FFFFFF"/>
                </a:solidFill>
                <a:latin typeface=""/>
              </a:rPr>
              <a:t>到</a:t>
            </a:r>
            <a:r>
              <a:rPr lang="en-US" altLang="zh-CN" sz="1800" dirty="0" smtClean="0">
                <a:solidFill>
                  <a:srgbClr val="FFFFFF"/>
                </a:solidFill>
                <a:latin typeface=""/>
              </a:rPr>
              <a:t>+120</a:t>
            </a:r>
          </a:p>
          <a:p>
            <a:pPr marL="609600" indent="-609600" eaLnBrk="1" hangingPunct="1">
              <a:lnSpc>
                <a:spcPct val="90000"/>
              </a:lnSpc>
              <a:buFontTx/>
              <a:buNone/>
            </a:pPr>
            <a:r>
              <a:rPr lang="en-US" altLang="zh-CN" sz="1800" dirty="0" smtClean="0">
                <a:solidFill>
                  <a:srgbClr val="FFFFFF"/>
                </a:solidFill>
                <a:latin typeface=""/>
              </a:rPr>
              <a:t>b </a:t>
            </a:r>
            <a:r>
              <a:rPr lang="zh-CN" altLang="en-US" sz="1800" dirty="0" smtClean="0">
                <a:solidFill>
                  <a:srgbClr val="FFFFFF"/>
                </a:solidFill>
                <a:latin typeface=""/>
              </a:rPr>
              <a:t>： 黄色到蓝色两种原色之间的变化区域，</a:t>
            </a:r>
          </a:p>
          <a:p>
            <a:pPr marL="609600" indent="-609600" eaLnBrk="1" hangingPunct="1">
              <a:lnSpc>
                <a:spcPct val="90000"/>
              </a:lnSpc>
              <a:buFontTx/>
              <a:buNone/>
            </a:pPr>
            <a:r>
              <a:rPr lang="zh-CN" altLang="en-US" sz="1800" dirty="0" smtClean="0">
                <a:solidFill>
                  <a:srgbClr val="FFFFFF"/>
                </a:solidFill>
                <a:latin typeface=""/>
              </a:rPr>
              <a:t>	数值从</a:t>
            </a:r>
            <a:r>
              <a:rPr lang="en-US" altLang="zh-CN" sz="1800" dirty="0" smtClean="0">
                <a:solidFill>
                  <a:srgbClr val="FFFFFF"/>
                </a:solidFill>
                <a:latin typeface=""/>
              </a:rPr>
              <a:t>-120</a:t>
            </a:r>
            <a:r>
              <a:rPr lang="zh-CN" altLang="en-US" sz="1800" dirty="0" smtClean="0">
                <a:solidFill>
                  <a:srgbClr val="FFFFFF"/>
                </a:solidFill>
                <a:latin typeface=""/>
              </a:rPr>
              <a:t>到</a:t>
            </a:r>
            <a:r>
              <a:rPr lang="en-US" altLang="zh-CN" sz="1800" dirty="0" smtClean="0">
                <a:solidFill>
                  <a:srgbClr val="FFFFFF"/>
                </a:solidFill>
                <a:latin typeface=""/>
              </a:rPr>
              <a:t>+120</a:t>
            </a:r>
          </a:p>
          <a:p>
            <a:pPr marL="609600" indent="-609600" eaLnBrk="1" hangingPunct="1">
              <a:lnSpc>
                <a:spcPct val="90000"/>
              </a:lnSpc>
              <a:buFontTx/>
              <a:buNone/>
            </a:pPr>
            <a:r>
              <a:rPr lang="en-US" altLang="zh-CN" sz="1800" dirty="0" smtClean="0">
                <a:solidFill>
                  <a:srgbClr val="FFFFFF"/>
                </a:solidFill>
              </a:rPr>
              <a:t> </a:t>
            </a:r>
          </a:p>
          <a:p>
            <a:pPr marL="609600" indent="-609600" eaLnBrk="1" hangingPunct="1">
              <a:lnSpc>
                <a:spcPct val="90000"/>
              </a:lnSpc>
              <a:buFontTx/>
              <a:buNone/>
            </a:pPr>
            <a:r>
              <a:rPr lang="en-US" altLang="zh-CN" sz="1800" dirty="0" smtClean="0">
                <a:solidFill>
                  <a:srgbClr val="FFFFFF"/>
                </a:solidFill>
              </a:rPr>
              <a:t>CIE</a:t>
            </a:r>
            <a:r>
              <a:rPr lang="zh-CN" altLang="en-US" sz="1800" dirty="0" smtClean="0">
                <a:solidFill>
                  <a:srgbClr val="FFFFFF"/>
                </a:solidFill>
              </a:rPr>
              <a:t>选择红色  </a:t>
            </a:r>
            <a:r>
              <a:rPr lang="en-US" altLang="zh-CN" sz="1800" dirty="0" smtClean="0">
                <a:solidFill>
                  <a:srgbClr val="FFFFFF"/>
                </a:solidFill>
              </a:rPr>
              <a:t>0.30 lm</a:t>
            </a:r>
          </a:p>
          <a:p>
            <a:pPr marL="609600" indent="-609600" eaLnBrk="1" hangingPunct="1">
              <a:lnSpc>
                <a:spcPct val="90000"/>
              </a:lnSpc>
              <a:buFontTx/>
              <a:buNone/>
            </a:pPr>
            <a:r>
              <a:rPr lang="en-US" altLang="zh-CN" sz="1800" dirty="0" smtClean="0">
                <a:solidFill>
                  <a:srgbClr val="FFFFFF"/>
                </a:solidFill>
              </a:rPr>
              <a:t>	   </a:t>
            </a:r>
            <a:r>
              <a:rPr lang="zh-CN" altLang="en-US" sz="1800" dirty="0" smtClean="0">
                <a:solidFill>
                  <a:srgbClr val="FFFFFF"/>
                </a:solidFill>
              </a:rPr>
              <a:t>绿色  </a:t>
            </a:r>
            <a:r>
              <a:rPr lang="en-US" altLang="zh-CN" sz="1800" dirty="0" smtClean="0">
                <a:solidFill>
                  <a:srgbClr val="FFFFFF"/>
                </a:solidFill>
              </a:rPr>
              <a:t>0.59 lm</a:t>
            </a:r>
          </a:p>
          <a:p>
            <a:pPr marL="609600" indent="-609600" eaLnBrk="1" hangingPunct="1">
              <a:lnSpc>
                <a:spcPct val="90000"/>
              </a:lnSpc>
              <a:buFontTx/>
              <a:buNone/>
            </a:pPr>
            <a:r>
              <a:rPr lang="en-US" altLang="zh-CN" sz="1800" dirty="0" smtClean="0">
                <a:solidFill>
                  <a:srgbClr val="FFFFFF"/>
                </a:solidFill>
              </a:rPr>
              <a:t>	   </a:t>
            </a:r>
            <a:r>
              <a:rPr lang="zh-CN" altLang="en-US" sz="1800" dirty="0" smtClean="0">
                <a:solidFill>
                  <a:srgbClr val="FFFFFF"/>
                </a:solidFill>
              </a:rPr>
              <a:t>蓝色  </a:t>
            </a:r>
            <a:r>
              <a:rPr lang="en-US" altLang="zh-CN" sz="1800" dirty="0" smtClean="0">
                <a:solidFill>
                  <a:srgbClr val="FFFFFF"/>
                </a:solidFill>
              </a:rPr>
              <a:t>0.11 lm</a:t>
            </a:r>
          </a:p>
          <a:p>
            <a:pPr marL="609600" indent="-609600" eaLnBrk="1" hangingPunct="1">
              <a:lnSpc>
                <a:spcPct val="90000"/>
              </a:lnSpc>
              <a:buFontTx/>
              <a:buNone/>
            </a:pPr>
            <a:endParaRPr lang="en-US" altLang="zh-CN" sz="1800" dirty="0" smtClean="0">
              <a:solidFill>
                <a:srgbClr val="FFFFFF"/>
              </a:solidFill>
            </a:endParaRPr>
          </a:p>
          <a:p>
            <a:pPr marL="609600" indent="-609600" eaLnBrk="1" hangingPunct="1">
              <a:lnSpc>
                <a:spcPct val="90000"/>
              </a:lnSpc>
              <a:buFontTx/>
              <a:buNone/>
            </a:pPr>
            <a:r>
              <a:rPr lang="en-US" altLang="zh-CN" sz="2400" dirty="0" smtClean="0">
                <a:solidFill>
                  <a:srgbClr val="FFFFFF"/>
                </a:solidFill>
              </a:rPr>
              <a:t>CIE 1931</a:t>
            </a:r>
            <a:r>
              <a:rPr lang="zh-CN" altLang="en-US" sz="2400" dirty="0" smtClean="0">
                <a:solidFill>
                  <a:srgbClr val="FFFFFF"/>
                </a:solidFill>
              </a:rPr>
              <a:t>色度图   </a:t>
            </a:r>
          </a:p>
          <a:p>
            <a:pPr marL="609600" indent="-609600" eaLnBrk="1" hangingPunct="1">
              <a:lnSpc>
                <a:spcPct val="90000"/>
              </a:lnSpc>
              <a:buFontTx/>
              <a:buNone/>
            </a:pPr>
            <a:r>
              <a:rPr lang="zh-CN" altLang="en-US" sz="2400" dirty="0" smtClean="0">
                <a:solidFill>
                  <a:srgbClr val="FFFFFF"/>
                </a:solidFill>
              </a:rPr>
              <a:t> 光强公式  </a:t>
            </a:r>
            <a:r>
              <a:rPr lang="en-US" altLang="zh-CN" sz="2400" i="1" dirty="0" smtClean="0">
                <a:solidFill>
                  <a:srgbClr val="FFFFFF"/>
                </a:solidFill>
              </a:rPr>
              <a:t>I = </a:t>
            </a:r>
            <a:r>
              <a:rPr lang="en-US" altLang="zh-CN" sz="2400" dirty="0" smtClean="0">
                <a:solidFill>
                  <a:srgbClr val="FFFFFF"/>
                </a:solidFill>
              </a:rPr>
              <a:t>0.30</a:t>
            </a:r>
            <a:r>
              <a:rPr lang="en-US" altLang="zh-CN" sz="2400" i="1" dirty="0" smtClean="0">
                <a:solidFill>
                  <a:srgbClr val="FFFFFF"/>
                </a:solidFill>
              </a:rPr>
              <a:t> </a:t>
            </a:r>
            <a:r>
              <a:rPr lang="en-US" altLang="zh-CN" sz="2400" i="1" dirty="0" err="1" smtClean="0">
                <a:solidFill>
                  <a:srgbClr val="FFFFFF"/>
                </a:solidFill>
              </a:rPr>
              <a:t>I</a:t>
            </a:r>
            <a:r>
              <a:rPr lang="en-US" altLang="zh-CN" sz="2400" i="1" baseline="-25000" dirty="0" err="1" smtClean="0">
                <a:solidFill>
                  <a:srgbClr val="FFFFFF"/>
                </a:solidFill>
              </a:rPr>
              <a:t>r</a:t>
            </a:r>
            <a:r>
              <a:rPr lang="en-US" altLang="zh-CN" sz="2400" i="1" dirty="0" smtClean="0">
                <a:solidFill>
                  <a:srgbClr val="FFFFFF"/>
                </a:solidFill>
              </a:rPr>
              <a:t> + </a:t>
            </a:r>
            <a:r>
              <a:rPr lang="en-US" altLang="zh-CN" sz="2400" dirty="0" smtClean="0">
                <a:solidFill>
                  <a:srgbClr val="FFFFFF"/>
                </a:solidFill>
              </a:rPr>
              <a:t>0.59</a:t>
            </a:r>
            <a:r>
              <a:rPr lang="en-US" altLang="zh-CN" sz="2400" i="1" dirty="0" smtClean="0">
                <a:solidFill>
                  <a:srgbClr val="FFFFFF"/>
                </a:solidFill>
              </a:rPr>
              <a:t> I</a:t>
            </a:r>
            <a:r>
              <a:rPr lang="en-US" altLang="zh-CN" sz="2400" i="1" baseline="-25000" dirty="0" smtClean="0">
                <a:solidFill>
                  <a:srgbClr val="FFFFFF"/>
                </a:solidFill>
              </a:rPr>
              <a:t>g</a:t>
            </a:r>
            <a:r>
              <a:rPr lang="en-US" altLang="zh-CN" sz="2400" i="1" dirty="0" smtClean="0">
                <a:solidFill>
                  <a:srgbClr val="FFFFFF"/>
                </a:solidFill>
              </a:rPr>
              <a:t> + </a:t>
            </a:r>
            <a:r>
              <a:rPr lang="en-US" altLang="zh-CN" sz="2400" dirty="0" smtClean="0">
                <a:solidFill>
                  <a:srgbClr val="FFFFFF"/>
                </a:solidFill>
              </a:rPr>
              <a:t>0.11</a:t>
            </a:r>
            <a:r>
              <a:rPr lang="en-US" altLang="zh-CN" sz="2400" i="1" dirty="0" smtClean="0">
                <a:solidFill>
                  <a:srgbClr val="FFFFFF"/>
                </a:solidFill>
              </a:rPr>
              <a:t> </a:t>
            </a:r>
            <a:r>
              <a:rPr lang="en-US" altLang="zh-CN" sz="2400" i="1" dirty="0" err="1" smtClean="0">
                <a:solidFill>
                  <a:srgbClr val="FFFFFF"/>
                </a:solidFill>
              </a:rPr>
              <a:t>I</a:t>
            </a:r>
            <a:r>
              <a:rPr lang="en-US" altLang="zh-CN" sz="2400" i="1" baseline="-25000" dirty="0" err="1" smtClean="0">
                <a:solidFill>
                  <a:srgbClr val="FFFFFF"/>
                </a:solidFill>
              </a:rPr>
              <a:t>b</a:t>
            </a:r>
            <a:endParaRPr lang="en-US" altLang="zh-CN" sz="2400" i="1" baseline="-25000" dirty="0" smtClean="0">
              <a:solidFill>
                <a:srgbClr val="FFFFFF"/>
              </a:solidFill>
            </a:endParaRPr>
          </a:p>
        </p:txBody>
      </p:sp>
      <p:sp>
        <p:nvSpPr>
          <p:cNvPr id="19460" name="Line 5"/>
          <p:cNvSpPr>
            <a:spLocks noChangeShapeType="1"/>
          </p:cNvSpPr>
          <p:nvPr/>
        </p:nvSpPr>
        <p:spPr bwMode="auto">
          <a:xfrm>
            <a:off x="381000" y="1600200"/>
            <a:ext cx="43434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9461" name="Picture 6" descr="250px-CIExy19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836613"/>
            <a:ext cx="386556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1 </a:t>
            </a:r>
            <a:r>
              <a:rPr lang="zh-CN" altLang="en-US" smtClean="0">
                <a:solidFill>
                  <a:schemeClr val="accent1"/>
                </a:solidFill>
                <a:ea typeface="黑体" panose="02010609060101010101" pitchFamily="49" charset="-122"/>
              </a:rPr>
              <a:t>色彩基础</a:t>
            </a:r>
            <a:endParaRPr lang="zh-CN" altLang="en-US" sz="3600" smtClean="0">
              <a:solidFill>
                <a:schemeClr val="accent1"/>
              </a:solidFill>
              <a:ea typeface="HT" pitchFamily="18" charset="-122"/>
            </a:endParaRPr>
          </a:p>
        </p:txBody>
      </p:sp>
      <p:sp>
        <p:nvSpPr>
          <p:cNvPr id="7171" name="Rectangle 3"/>
          <p:cNvSpPr>
            <a:spLocks noGrp="1" noChangeArrowheads="1"/>
          </p:cNvSpPr>
          <p:nvPr>
            <p:ph type="body" idx="1"/>
          </p:nvPr>
        </p:nvSpPr>
        <p:spPr>
          <a:xfrm>
            <a:off x="381000" y="1752600"/>
            <a:ext cx="8305800" cy="4495800"/>
          </a:xfrm>
        </p:spPr>
        <p:txBody>
          <a:bodyPr/>
          <a:lstStyle/>
          <a:p>
            <a:pPr marL="609600" indent="-609600" eaLnBrk="1" hangingPunct="1">
              <a:buFont typeface="Wingdings" panose="05000000000000000000" pitchFamily="2" charset="2"/>
              <a:buAutoNum type="arabicPeriod"/>
            </a:pPr>
            <a:r>
              <a:rPr lang="zh-CN" altLang="en-US" sz="2400" dirty="0" smtClean="0">
                <a:solidFill>
                  <a:srgbClr val="FFFFFF"/>
                </a:solidFill>
              </a:rPr>
              <a:t>我们看到的色彩，事实上是以光为媒体的一种感觉。</a:t>
            </a:r>
          </a:p>
          <a:p>
            <a:pPr marL="609600" indent="-609600" eaLnBrk="1" hangingPunct="1">
              <a:buFont typeface="Wingdings" panose="05000000000000000000" pitchFamily="2" charset="2"/>
              <a:buAutoNum type="arabicPeriod"/>
            </a:pPr>
            <a:r>
              <a:rPr lang="zh-CN" altLang="en-US" sz="2400" dirty="0" smtClean="0">
                <a:solidFill>
                  <a:srgbClr val="FFFFFF"/>
                </a:solidFill>
                <a:ea typeface=""/>
                <a:cs typeface=""/>
              </a:rPr>
              <a:t>光是电磁波</a:t>
            </a:r>
            <a:r>
              <a:rPr lang="zh-CN" altLang="en-US" sz="2400" dirty="0" smtClean="0">
                <a:solidFill>
                  <a:srgbClr val="FFFFFF"/>
                </a:solidFill>
              </a:rPr>
              <a:t>，</a:t>
            </a:r>
            <a:r>
              <a:rPr lang="zh-CN" altLang="en-US" sz="2400" dirty="0" smtClean="0">
                <a:solidFill>
                  <a:srgbClr val="FFFFFF"/>
                </a:solidFill>
                <a:ea typeface=""/>
                <a:cs typeface=""/>
              </a:rPr>
              <a:t>能产生色觉的光只占电磁波中的一部分范围。而其中人类可以感受到的范围（可见光），是</a:t>
            </a:r>
            <a:r>
              <a:rPr lang="en-US" altLang="zh-CN" sz="2400" dirty="0" smtClean="0">
                <a:solidFill>
                  <a:srgbClr val="FFFFFF"/>
                </a:solidFill>
                <a:ea typeface=""/>
                <a:cs typeface=""/>
              </a:rPr>
              <a:t>780</a:t>
            </a:r>
            <a:r>
              <a:rPr lang="zh-CN" altLang="en-US" sz="2400" dirty="0">
                <a:solidFill>
                  <a:srgbClr val="FFFFFF"/>
                </a:solidFill>
                <a:ea typeface=""/>
                <a:cs typeface=""/>
              </a:rPr>
              <a:t>纳米</a:t>
            </a:r>
            <a:r>
              <a:rPr lang="zh-CN" altLang="en-US" sz="2400" dirty="0" smtClean="0">
                <a:solidFill>
                  <a:srgbClr val="FFFFFF"/>
                </a:solidFill>
                <a:ea typeface=""/>
                <a:cs typeface=""/>
              </a:rPr>
              <a:t>到</a:t>
            </a:r>
            <a:r>
              <a:rPr lang="en-US" altLang="zh-CN" sz="2400" dirty="0" smtClean="0">
                <a:solidFill>
                  <a:srgbClr val="FFFFFF"/>
                </a:solidFill>
                <a:ea typeface=""/>
                <a:cs typeface=""/>
              </a:rPr>
              <a:t>380</a:t>
            </a:r>
            <a:r>
              <a:rPr lang="zh-CN" altLang="en-US" sz="2400" dirty="0" smtClean="0">
                <a:solidFill>
                  <a:srgbClr val="FFFFFF"/>
                </a:solidFill>
                <a:ea typeface=""/>
                <a:cs typeface=""/>
              </a:rPr>
              <a:t>纳米之间</a:t>
            </a:r>
            <a:r>
              <a:rPr lang="zh-CN" altLang="en-US" sz="2400" dirty="0" smtClean="0">
                <a:solidFill>
                  <a:srgbClr val="FFFFFF"/>
                </a:solidFill>
                <a:ea typeface=""/>
                <a:cs typeface=""/>
              </a:rPr>
              <a:t>。 太阳光属于可见光，牛顿第一次实验时，利用菱镜分散太阳光，形成光谱。</a:t>
            </a:r>
          </a:p>
          <a:p>
            <a:pPr marL="609600" indent="-609600" eaLnBrk="1" hangingPunct="1">
              <a:buFont typeface="Wingdings" panose="05000000000000000000" pitchFamily="2" charset="2"/>
              <a:buAutoNum type="arabicPeriod"/>
            </a:pPr>
            <a:endParaRPr lang="en-US" altLang="zh-CN" sz="2400" dirty="0" smtClean="0">
              <a:solidFill>
                <a:srgbClr val="FFFFFF"/>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4017963"/>
            <a:ext cx="3857625"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Line 5"/>
          <p:cNvSpPr>
            <a:spLocks noChangeShapeType="1"/>
          </p:cNvSpPr>
          <p:nvPr/>
        </p:nvSpPr>
        <p:spPr bwMode="auto">
          <a:xfrm>
            <a:off x="381000" y="1600200"/>
            <a:ext cx="8001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68313" y="549275"/>
            <a:ext cx="7772400" cy="1143000"/>
          </a:xfrm>
        </p:spPr>
        <p:txBody>
          <a:bodyPr/>
          <a:lstStyle/>
          <a:p>
            <a:pPr algn="l" eaLnBrk="1" hangingPunct="1">
              <a:buFontTx/>
              <a:buChar char="§"/>
            </a:pPr>
            <a:r>
              <a:rPr lang="en-US" altLang="zh-CN" smtClean="0">
                <a:solidFill>
                  <a:schemeClr val="accent1"/>
                </a:solidFill>
                <a:ea typeface="黑体" panose="02010609060101010101" pitchFamily="49" charset="-122"/>
              </a:rPr>
              <a:t>4 </a:t>
            </a:r>
            <a:r>
              <a:rPr lang="zh-CN" altLang="en-US" smtClean="0">
                <a:solidFill>
                  <a:schemeClr val="accent1"/>
                </a:solidFill>
                <a:ea typeface="黑体" panose="02010609060101010101" pitchFamily="49" charset="-122"/>
              </a:rPr>
              <a:t>色彩对比和感觉</a:t>
            </a:r>
            <a:endParaRPr lang="zh-CN" altLang="en-US" sz="3600" smtClean="0">
              <a:solidFill>
                <a:schemeClr val="accent1"/>
              </a:solidFill>
              <a:ea typeface="HT" pitchFamily="18" charset="-122"/>
            </a:endParaRPr>
          </a:p>
        </p:txBody>
      </p:sp>
      <p:sp>
        <p:nvSpPr>
          <p:cNvPr id="20483" name="AutoShape 3"/>
          <p:cNvSpPr>
            <a:spLocks noGrp="1" noChangeAspect="1" noChangeArrowheads="1"/>
          </p:cNvSpPr>
          <p:nvPr>
            <p:ph type="body" idx="1"/>
          </p:nvPr>
        </p:nvSpPr>
        <p:spPr>
          <a:xfrm>
            <a:off x="407988" y="1752600"/>
            <a:ext cx="4800600" cy="4495800"/>
          </a:xfrm>
        </p:spPr>
        <p:txBody>
          <a:bodyPr/>
          <a:lstStyle/>
          <a:p>
            <a:pPr marL="609600" indent="-609600" eaLnBrk="1" hangingPunct="1">
              <a:buFontTx/>
              <a:buNone/>
            </a:pPr>
            <a:r>
              <a:rPr lang="en-US" altLang="zh-CN" sz="2400" dirty="0" smtClean="0">
                <a:solidFill>
                  <a:schemeClr val="accent1"/>
                </a:solidFill>
                <a:ea typeface="黑体" panose="02010609060101010101" pitchFamily="49" charset="-122"/>
              </a:rPr>
              <a:t>1.   </a:t>
            </a:r>
            <a:r>
              <a:rPr lang="zh-CN" altLang="en-US" sz="2400" dirty="0" smtClean="0">
                <a:solidFill>
                  <a:schemeClr val="accent1"/>
                </a:solidFill>
                <a:ea typeface="黑体" panose="02010609060101010101" pitchFamily="49" charset="-122"/>
              </a:rPr>
              <a:t>边缘对比</a:t>
            </a:r>
          </a:p>
          <a:p>
            <a:pPr eaLnBrk="1" hangingPunct="1">
              <a:buFont typeface="Wingdings" panose="05000000000000000000" pitchFamily="2" charset="2"/>
              <a:buChar char="n"/>
            </a:pPr>
            <a:r>
              <a:rPr lang="zh-CN" altLang="en-US" sz="2000" dirty="0" smtClean="0">
                <a:solidFill>
                  <a:srgbClr val="FFFFFF"/>
                </a:solidFill>
                <a:latin typeface=""/>
              </a:rPr>
              <a:t>两种颜色对比时，在两种颜色的边缘部分对比效果最强烈，这种现象称为边缘对比。尤其是两种颜色互为补色时候，对比更强烈。</a:t>
            </a:r>
          </a:p>
          <a:p>
            <a:pPr marL="609600" indent="-609600" eaLnBrk="1" hangingPunct="1">
              <a:buFontTx/>
              <a:buNone/>
            </a:pPr>
            <a:r>
              <a:rPr lang="en-US" altLang="zh-CN" sz="2400" dirty="0" smtClean="0">
                <a:solidFill>
                  <a:schemeClr val="accent1"/>
                </a:solidFill>
                <a:latin typeface="黑体" panose="02010609060101010101" pitchFamily="49" charset="-122"/>
                <a:ea typeface="黑体" panose="02010609060101010101" pitchFamily="49" charset="-122"/>
              </a:rPr>
              <a:t>2. </a:t>
            </a:r>
            <a:r>
              <a:rPr lang="zh-CN" altLang="en-US" sz="2400" dirty="0" smtClean="0">
                <a:solidFill>
                  <a:schemeClr val="accent1"/>
                </a:solidFill>
                <a:latin typeface="黑体" panose="02010609060101010101" pitchFamily="49" charset="-122"/>
                <a:ea typeface="黑体" panose="02010609060101010101" pitchFamily="49" charset="-122"/>
              </a:rPr>
              <a:t>色度对比</a:t>
            </a:r>
          </a:p>
          <a:p>
            <a:pPr eaLnBrk="1" hangingPunct="1">
              <a:buFont typeface="Wingdings" panose="05000000000000000000" pitchFamily="2" charset="2"/>
              <a:buChar char="n"/>
            </a:pPr>
            <a:r>
              <a:rPr lang="zh-CN" altLang="en-US" sz="2000" dirty="0" smtClean="0">
                <a:solidFill>
                  <a:srgbClr val="FFFFFF"/>
                </a:solidFill>
                <a:latin typeface=""/>
              </a:rPr>
              <a:t>在色彩三属性中以色度差异为主形成的对比称为色度对比。</a:t>
            </a:r>
          </a:p>
        </p:txBody>
      </p:sp>
      <p:pic>
        <p:nvPicPr>
          <p:cNvPr id="20484"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5950" y="1387475"/>
            <a:ext cx="3040063"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263" y="3148013"/>
            <a:ext cx="16986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9463" y="3119438"/>
            <a:ext cx="17843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Line 7"/>
          <p:cNvSpPr>
            <a:spLocks noChangeShapeType="1"/>
          </p:cNvSpPr>
          <p:nvPr/>
        </p:nvSpPr>
        <p:spPr bwMode="auto">
          <a:xfrm>
            <a:off x="381000" y="1600200"/>
            <a:ext cx="51816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3404410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4 </a:t>
            </a:r>
            <a:r>
              <a:rPr lang="zh-CN" altLang="en-US" smtClean="0">
                <a:solidFill>
                  <a:schemeClr val="accent1"/>
                </a:solidFill>
                <a:ea typeface="黑体" panose="02010609060101010101" pitchFamily="49" charset="-122"/>
              </a:rPr>
              <a:t>色彩对比和感觉</a:t>
            </a:r>
            <a:endParaRPr lang="zh-CN" altLang="en-US" sz="3600" smtClean="0">
              <a:solidFill>
                <a:schemeClr val="accent1"/>
              </a:solidFill>
              <a:ea typeface="HT" pitchFamily="18" charset="-122"/>
            </a:endParaRPr>
          </a:p>
        </p:txBody>
      </p:sp>
      <p:sp>
        <p:nvSpPr>
          <p:cNvPr id="21507" name="AutoShape 3"/>
          <p:cNvSpPr>
            <a:spLocks noGrp="1" noChangeAspect="1" noChangeArrowheads="1"/>
          </p:cNvSpPr>
          <p:nvPr>
            <p:ph type="body" idx="1"/>
          </p:nvPr>
        </p:nvSpPr>
        <p:spPr>
          <a:xfrm>
            <a:off x="407988" y="1752600"/>
            <a:ext cx="4800600" cy="4495800"/>
          </a:xfrm>
        </p:spPr>
        <p:txBody>
          <a:bodyPr/>
          <a:lstStyle/>
          <a:p>
            <a:pPr marL="609600" indent="-609600" eaLnBrk="1" hangingPunct="1">
              <a:buFontTx/>
              <a:buNone/>
            </a:pPr>
            <a:r>
              <a:rPr lang="en-US" altLang="zh-CN" sz="2000" dirty="0" smtClean="0">
                <a:solidFill>
                  <a:schemeClr val="accent1"/>
                </a:solidFill>
                <a:latin typeface="黑体" panose="02010609060101010101" pitchFamily="49" charset="-122"/>
                <a:ea typeface="黑体" panose="02010609060101010101" pitchFamily="49" charset="-122"/>
              </a:rPr>
              <a:t>3. </a:t>
            </a:r>
            <a:r>
              <a:rPr lang="zh-CN" altLang="en-US" sz="2000" dirty="0" smtClean="0">
                <a:solidFill>
                  <a:schemeClr val="accent1"/>
                </a:solidFill>
                <a:latin typeface="黑体" panose="02010609060101010101" pitchFamily="49" charset="-122"/>
                <a:ea typeface="黑体" panose="02010609060101010101" pitchFamily="49" charset="-122"/>
              </a:rPr>
              <a:t>亮度对比</a:t>
            </a:r>
          </a:p>
          <a:p>
            <a:pPr eaLnBrk="1" hangingPunct="1">
              <a:buFont typeface="Wingdings" panose="05000000000000000000" pitchFamily="2" charset="2"/>
              <a:buChar char="n"/>
            </a:pPr>
            <a:r>
              <a:rPr lang="zh-CN" altLang="en-US" sz="1800" dirty="0" smtClean="0">
                <a:solidFill>
                  <a:srgbClr val="FFFFFF"/>
                </a:solidFill>
                <a:latin typeface=""/>
              </a:rPr>
              <a:t>在色彩三属性中以亮度的差异形成的对比称为亮度对比。亮度高的会显得明亮，亮度低的会显得更暗。例如同一亮度的色彩，在白底上会显得暗，而在黑色背景上却显得更亮。</a:t>
            </a:r>
          </a:p>
          <a:p>
            <a:pPr marL="609600" indent="-609600" eaLnBrk="1" hangingPunct="1">
              <a:buFontTx/>
              <a:buNone/>
            </a:pPr>
            <a:r>
              <a:rPr lang="en-US" altLang="zh-CN" sz="2000" dirty="0" smtClean="0">
                <a:solidFill>
                  <a:schemeClr val="accent1"/>
                </a:solidFill>
                <a:latin typeface="黑体" panose="02010609060101010101" pitchFamily="49" charset="-122"/>
                <a:ea typeface="黑体" panose="02010609060101010101" pitchFamily="49" charset="-122"/>
              </a:rPr>
              <a:t>4. </a:t>
            </a:r>
            <a:r>
              <a:rPr lang="zh-CN" altLang="en-US" sz="2000" dirty="0" smtClean="0">
                <a:solidFill>
                  <a:schemeClr val="accent1"/>
                </a:solidFill>
                <a:latin typeface="黑体" panose="02010609060101010101" pitchFamily="49" charset="-122"/>
                <a:ea typeface="黑体" panose="02010609060101010101" pitchFamily="49" charset="-122"/>
              </a:rPr>
              <a:t>饱和度对比</a:t>
            </a:r>
          </a:p>
          <a:p>
            <a:pPr eaLnBrk="1" hangingPunct="1">
              <a:buFont typeface="Wingdings" panose="05000000000000000000" pitchFamily="2" charset="2"/>
              <a:buChar char="n"/>
            </a:pPr>
            <a:r>
              <a:rPr lang="zh-CN" altLang="en-US" sz="2000" dirty="0" smtClean="0">
                <a:solidFill>
                  <a:srgbClr val="FFFFFF"/>
                </a:solidFill>
                <a:latin typeface="宋体" panose="02010600030101010101" pitchFamily="2" charset="-122"/>
              </a:rPr>
              <a:t>在色彩三属性中以饱和度差异形成的对比称为饱和度对比。同一饱和度的颜色，在几乎等亮度、等色度而饱和度不同的两种颜色背景上时，在饱和度低的背景色上的会显得鲜艳一些，而在饱和度高的背景色上会显得灰浊。 </a:t>
            </a:r>
          </a:p>
          <a:p>
            <a:pPr marL="609600" indent="-609600" eaLnBrk="1" hangingPunct="1">
              <a:buFontTx/>
              <a:buNone/>
            </a:pPr>
            <a:endParaRPr lang="en-US" altLang="zh-CN" sz="2000" dirty="0" smtClean="0">
              <a:solidFill>
                <a:srgbClr val="FFFFFF"/>
              </a:solidFill>
              <a:latin typeface="宋体" panose="02010600030101010101" pitchFamily="2" charset="-122"/>
            </a:endParaRPr>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88" y="2174875"/>
            <a:ext cx="340995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3" y="4238625"/>
            <a:ext cx="3341687"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Line 6"/>
          <p:cNvSpPr>
            <a:spLocks noChangeShapeType="1"/>
          </p:cNvSpPr>
          <p:nvPr/>
        </p:nvSpPr>
        <p:spPr bwMode="auto">
          <a:xfrm>
            <a:off x="381000" y="1600200"/>
            <a:ext cx="8001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5713123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4 </a:t>
            </a:r>
            <a:r>
              <a:rPr lang="zh-CN" altLang="en-US" smtClean="0">
                <a:solidFill>
                  <a:schemeClr val="accent1"/>
                </a:solidFill>
                <a:ea typeface="黑体" panose="02010609060101010101" pitchFamily="49" charset="-122"/>
              </a:rPr>
              <a:t>色彩对比和感觉</a:t>
            </a:r>
            <a:endParaRPr lang="zh-CN" altLang="en-US" sz="3600" smtClean="0">
              <a:solidFill>
                <a:schemeClr val="accent1"/>
              </a:solidFill>
              <a:ea typeface="HT" pitchFamily="18" charset="-122"/>
            </a:endParaRPr>
          </a:p>
        </p:txBody>
      </p:sp>
      <p:sp>
        <p:nvSpPr>
          <p:cNvPr id="22531" name="AutoShape 3"/>
          <p:cNvSpPr>
            <a:spLocks noGrp="1" noChangeAspect="1" noChangeArrowheads="1"/>
          </p:cNvSpPr>
          <p:nvPr>
            <p:ph type="body" idx="1"/>
          </p:nvPr>
        </p:nvSpPr>
        <p:spPr>
          <a:xfrm>
            <a:off x="407988" y="1752600"/>
            <a:ext cx="4994275" cy="4495800"/>
          </a:xfrm>
        </p:spPr>
        <p:txBody>
          <a:bodyPr/>
          <a:lstStyle/>
          <a:p>
            <a:pPr marL="609600" indent="-609600" eaLnBrk="1" hangingPunct="1">
              <a:lnSpc>
                <a:spcPct val="90000"/>
              </a:lnSpc>
              <a:buFontTx/>
              <a:buNone/>
            </a:pPr>
            <a:r>
              <a:rPr lang="en-US" altLang="zh-CN" sz="2000" dirty="0" smtClean="0">
                <a:solidFill>
                  <a:schemeClr val="accent1"/>
                </a:solidFill>
                <a:latin typeface="黑体" panose="02010609060101010101" pitchFamily="49" charset="-122"/>
                <a:ea typeface="黑体" panose="02010609060101010101" pitchFamily="49" charset="-122"/>
              </a:rPr>
              <a:t>1. </a:t>
            </a:r>
            <a:r>
              <a:rPr lang="zh-CN" altLang="en-US" sz="2000" dirty="0" smtClean="0">
                <a:solidFill>
                  <a:schemeClr val="accent1"/>
                </a:solidFill>
                <a:latin typeface="黑体" panose="02010609060101010101" pitchFamily="49" charset="-122"/>
                <a:ea typeface="黑体" panose="02010609060101010101" pitchFamily="49" charset="-122"/>
              </a:rPr>
              <a:t>色彩的视认性</a:t>
            </a:r>
          </a:p>
          <a:p>
            <a:pPr eaLnBrk="1" hangingPunct="1">
              <a:lnSpc>
                <a:spcPct val="90000"/>
              </a:lnSpc>
              <a:buFont typeface="Wingdings" panose="05000000000000000000" pitchFamily="2" charset="2"/>
              <a:buChar char="n"/>
            </a:pPr>
            <a:r>
              <a:rPr lang="zh-CN" altLang="en-US" sz="1800" dirty="0" smtClean="0">
                <a:solidFill>
                  <a:srgbClr val="FFFFFF"/>
                </a:solidFill>
                <a:latin typeface=""/>
              </a:rPr>
              <a:t>色彩的视认性是指在一定的背景中的色彩在多长距离范围内能够看清楚的程度，和在多长时间内能够被辨别的程度。对色彩视认性影响最大的是色彩和背景之间的亮度差。</a:t>
            </a:r>
          </a:p>
          <a:p>
            <a:pPr marL="609600" indent="-609600" eaLnBrk="1" hangingPunct="1">
              <a:lnSpc>
                <a:spcPct val="90000"/>
              </a:lnSpc>
              <a:buFontTx/>
              <a:buNone/>
            </a:pPr>
            <a:r>
              <a:rPr lang="zh-CN" altLang="en-US" sz="1800" dirty="0" smtClean="0">
                <a:solidFill>
                  <a:srgbClr val="FFFFFF"/>
                </a:solidFill>
                <a:latin typeface="宋体" panose="02010600030101010101" pitchFamily="2" charset="-122"/>
              </a:rPr>
              <a:t> </a:t>
            </a:r>
          </a:p>
          <a:p>
            <a:pPr marL="609600" indent="-609600" eaLnBrk="1" hangingPunct="1">
              <a:lnSpc>
                <a:spcPct val="90000"/>
              </a:lnSpc>
              <a:buFontTx/>
              <a:buNone/>
            </a:pPr>
            <a:r>
              <a:rPr lang="en-US" altLang="zh-CN" sz="2000" dirty="0" smtClean="0">
                <a:solidFill>
                  <a:schemeClr val="accent1"/>
                </a:solidFill>
                <a:latin typeface="黑体" panose="02010609060101010101" pitchFamily="49" charset="-122"/>
                <a:ea typeface="黑体" panose="02010609060101010101" pitchFamily="49" charset="-122"/>
              </a:rPr>
              <a:t>2. </a:t>
            </a:r>
            <a:r>
              <a:rPr lang="zh-CN" altLang="en-US" sz="2000" dirty="0" smtClean="0">
                <a:solidFill>
                  <a:schemeClr val="accent1"/>
                </a:solidFill>
                <a:latin typeface="黑体" panose="02010609060101010101" pitchFamily="49" charset="-122"/>
                <a:ea typeface="黑体" panose="02010609060101010101" pitchFamily="49" charset="-122"/>
              </a:rPr>
              <a:t>色彩的醒目性</a:t>
            </a:r>
          </a:p>
          <a:p>
            <a:pPr eaLnBrk="1" hangingPunct="1">
              <a:lnSpc>
                <a:spcPct val="90000"/>
              </a:lnSpc>
              <a:buFont typeface="Wingdings" panose="05000000000000000000" pitchFamily="2" charset="2"/>
              <a:buChar char="n"/>
            </a:pPr>
            <a:r>
              <a:rPr lang="zh-CN" altLang="en-US" sz="1800" dirty="0" smtClean="0">
                <a:solidFill>
                  <a:srgbClr val="FFFFFF"/>
                </a:solidFill>
                <a:latin typeface=""/>
              </a:rPr>
              <a:t>在色彩设计中经常要某些部分的色彩特别突出，例如路边的一些交通警示牌，包装上的标志等等，这就是色彩的醒目性。醒目性和视认性有一定的联系，但又不大相同。有些色彩容易引起人们的心理反应，能从多种色彩种显出醒目的效果。一般来说，明亮的、纯度高的、暖色调的色彩醒目性高，与背景色明度差大、接近补色关系的配色醒目性大。</a:t>
            </a:r>
          </a:p>
          <a:p>
            <a:pPr marL="609600" indent="-609600" eaLnBrk="1" hangingPunct="1">
              <a:lnSpc>
                <a:spcPct val="90000"/>
              </a:lnSpc>
              <a:buFontTx/>
              <a:buNone/>
            </a:pPr>
            <a:endParaRPr lang="en-US" altLang="zh-CN" sz="1800" dirty="0" smtClean="0">
              <a:solidFill>
                <a:srgbClr val="FFFFFF"/>
              </a:solidFill>
              <a:latin typeface="宋体" panose="02010600030101010101" pitchFamily="2" charset="-122"/>
            </a:endParaRPr>
          </a:p>
        </p:txBody>
      </p:sp>
      <p:sp>
        <p:nvSpPr>
          <p:cNvPr id="22532" name="Text Box 4"/>
          <p:cNvSpPr txBox="1">
            <a:spLocks noChangeArrowheads="1"/>
          </p:cNvSpPr>
          <p:nvPr/>
        </p:nvSpPr>
        <p:spPr bwMode="auto">
          <a:xfrm>
            <a:off x="5391150" y="1593850"/>
            <a:ext cx="3254375" cy="5794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a:solidFill>
                  <a:srgbClr val="FFFFFF"/>
                </a:solidFill>
                <a:ea typeface="黑体" panose="02010609060101010101" pitchFamily="49" charset="-122"/>
              </a:rPr>
              <a:t>白色文字容易认</a:t>
            </a:r>
          </a:p>
        </p:txBody>
      </p:sp>
      <p:sp>
        <p:nvSpPr>
          <p:cNvPr id="22533" name="Text Box 5"/>
          <p:cNvSpPr txBox="1">
            <a:spLocks noChangeArrowheads="1"/>
          </p:cNvSpPr>
          <p:nvPr/>
        </p:nvSpPr>
        <p:spPr bwMode="auto">
          <a:xfrm>
            <a:off x="5402263" y="2271713"/>
            <a:ext cx="3254375" cy="5794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a:solidFill>
                  <a:srgbClr val="0000FF"/>
                </a:solidFill>
                <a:ea typeface="黑体" panose="02010609060101010101" pitchFamily="49" charset="-122"/>
              </a:rPr>
              <a:t>蓝色文字认不清</a:t>
            </a:r>
          </a:p>
        </p:txBody>
      </p:sp>
      <p:sp>
        <p:nvSpPr>
          <p:cNvPr id="22534" name="Text Box 6"/>
          <p:cNvSpPr txBox="1">
            <a:spLocks noChangeArrowheads="1"/>
          </p:cNvSpPr>
          <p:nvPr/>
        </p:nvSpPr>
        <p:spPr bwMode="auto">
          <a:xfrm>
            <a:off x="5400675" y="2963863"/>
            <a:ext cx="3254375" cy="5794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a:solidFill>
                  <a:srgbClr val="660066"/>
                </a:solidFill>
                <a:ea typeface="黑体" panose="02010609060101010101" pitchFamily="49" charset="-122"/>
              </a:rPr>
              <a:t>暗色文字难分辨</a:t>
            </a:r>
          </a:p>
        </p:txBody>
      </p:sp>
      <p:pic>
        <p:nvPicPr>
          <p:cNvPr id="2253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25" y="4141788"/>
            <a:ext cx="32448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Line 8"/>
          <p:cNvSpPr>
            <a:spLocks noChangeShapeType="1"/>
          </p:cNvSpPr>
          <p:nvPr/>
        </p:nvSpPr>
        <p:spPr bwMode="auto">
          <a:xfrm>
            <a:off x="381000" y="1600200"/>
            <a:ext cx="8001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8899379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4 </a:t>
            </a:r>
            <a:r>
              <a:rPr lang="zh-CN" altLang="en-US" smtClean="0">
                <a:solidFill>
                  <a:schemeClr val="accent1"/>
                </a:solidFill>
                <a:ea typeface="黑体" panose="02010609060101010101" pitchFamily="49" charset="-122"/>
              </a:rPr>
              <a:t>色彩对比和感觉</a:t>
            </a:r>
            <a:endParaRPr lang="zh-CN" altLang="en-US" sz="3600" smtClean="0">
              <a:solidFill>
                <a:schemeClr val="accent1"/>
              </a:solidFill>
              <a:ea typeface="HT" pitchFamily="18" charset="-122"/>
            </a:endParaRPr>
          </a:p>
        </p:txBody>
      </p:sp>
      <p:sp>
        <p:nvSpPr>
          <p:cNvPr id="23555" name="AutoShape 3"/>
          <p:cNvSpPr>
            <a:spLocks noGrp="1" noChangeAspect="1" noChangeArrowheads="1"/>
          </p:cNvSpPr>
          <p:nvPr>
            <p:ph type="body" idx="1"/>
          </p:nvPr>
        </p:nvSpPr>
        <p:spPr>
          <a:xfrm>
            <a:off x="407988" y="1739900"/>
            <a:ext cx="4994275" cy="4495800"/>
          </a:xfrm>
        </p:spPr>
        <p:txBody>
          <a:bodyPr/>
          <a:lstStyle/>
          <a:p>
            <a:pPr marL="609600" indent="-609600" eaLnBrk="1" hangingPunct="1">
              <a:lnSpc>
                <a:spcPct val="90000"/>
              </a:lnSpc>
              <a:buFontTx/>
              <a:buNone/>
            </a:pPr>
            <a:r>
              <a:rPr lang="en-US" altLang="zh-CN" sz="2000" dirty="0" smtClean="0">
                <a:solidFill>
                  <a:schemeClr val="accent1"/>
                </a:solidFill>
                <a:latin typeface="黑体" panose="02010609060101010101" pitchFamily="49" charset="-122"/>
                <a:ea typeface="黑体" panose="02010609060101010101" pitchFamily="49" charset="-122"/>
              </a:rPr>
              <a:t>3. </a:t>
            </a:r>
            <a:r>
              <a:rPr lang="zh-CN" altLang="en-US" sz="2000" dirty="0" smtClean="0">
                <a:solidFill>
                  <a:schemeClr val="accent1"/>
                </a:solidFill>
                <a:latin typeface="黑体" panose="02010609060101010101" pitchFamily="49" charset="-122"/>
                <a:ea typeface="黑体" panose="02010609060101010101" pitchFamily="49" charset="-122"/>
              </a:rPr>
              <a:t>色彩的进退</a:t>
            </a:r>
          </a:p>
          <a:p>
            <a:pPr eaLnBrk="1" hangingPunct="1">
              <a:lnSpc>
                <a:spcPct val="90000"/>
              </a:lnSpc>
              <a:buFont typeface="Wingdings" panose="05000000000000000000" pitchFamily="2" charset="2"/>
              <a:buChar char="n"/>
            </a:pPr>
            <a:r>
              <a:rPr lang="zh-CN" altLang="en-US" sz="1800" dirty="0" smtClean="0">
                <a:solidFill>
                  <a:srgbClr val="FFFFFF"/>
                </a:solidFill>
                <a:latin typeface=""/>
              </a:rPr>
              <a:t>色彩不同，观察时候会有不同的距离感。远距离凝视上图，你会发觉色块有前有后。特别是黄色，在白色背景上，好像是在最后面，而在灰色和黑色背景上，就变成了最前面了。</a:t>
            </a:r>
          </a:p>
          <a:p>
            <a:pPr marL="609600" indent="-609600" eaLnBrk="1" hangingPunct="1">
              <a:lnSpc>
                <a:spcPct val="90000"/>
              </a:lnSpc>
              <a:buFontTx/>
              <a:buNone/>
            </a:pPr>
            <a:r>
              <a:rPr lang="zh-CN" altLang="en-US" sz="1800" dirty="0" smtClean="0">
                <a:solidFill>
                  <a:srgbClr val="FFFFFF"/>
                </a:solidFill>
                <a:latin typeface="宋体" panose="02010600030101010101" pitchFamily="2" charset="-122"/>
              </a:rPr>
              <a:t> </a:t>
            </a:r>
          </a:p>
          <a:p>
            <a:pPr marL="609600" indent="-609600" eaLnBrk="1" hangingPunct="1">
              <a:lnSpc>
                <a:spcPct val="90000"/>
              </a:lnSpc>
              <a:buFontTx/>
              <a:buNone/>
            </a:pPr>
            <a:r>
              <a:rPr lang="en-US" altLang="zh-CN" sz="2000" dirty="0" smtClean="0">
                <a:solidFill>
                  <a:schemeClr val="accent1"/>
                </a:solidFill>
                <a:latin typeface="黑体" panose="02010609060101010101" pitchFamily="49" charset="-122"/>
                <a:ea typeface="黑体" panose="02010609060101010101" pitchFamily="49" charset="-122"/>
              </a:rPr>
              <a:t>4. </a:t>
            </a:r>
            <a:r>
              <a:rPr lang="zh-CN" altLang="en-US" sz="2000" dirty="0" smtClean="0">
                <a:solidFill>
                  <a:schemeClr val="accent1"/>
                </a:solidFill>
                <a:latin typeface="黑体" panose="02010609060101010101" pitchFamily="49" charset="-122"/>
                <a:ea typeface="黑体" panose="02010609060101010101" pitchFamily="49" charset="-122"/>
              </a:rPr>
              <a:t>色彩的涨缩</a:t>
            </a:r>
          </a:p>
          <a:p>
            <a:pPr eaLnBrk="1" hangingPunct="1">
              <a:lnSpc>
                <a:spcPct val="90000"/>
              </a:lnSpc>
              <a:buFont typeface="Wingdings" panose="05000000000000000000" pitchFamily="2" charset="2"/>
              <a:buChar char="n"/>
            </a:pPr>
            <a:r>
              <a:rPr lang="zh-CN" altLang="en-US" sz="1800" dirty="0" smtClean="0">
                <a:solidFill>
                  <a:srgbClr val="FFFFFF"/>
                </a:solidFill>
                <a:latin typeface=""/>
              </a:rPr>
              <a:t>同样大小和形状的色彩，看上去会有大小不同的感觉，看起来比实际大的颜色称为膨胀色，看起来比实际小的颜色称为收缩色。一般来说，暖色比冷色显得大，明亮的颜色比深暗的显得大，周围明亮时候，中间的颜色显得小。从膨胀色到收缩色的顺序如下：</a:t>
            </a:r>
            <a:br>
              <a:rPr lang="zh-CN" altLang="en-US" sz="1800" dirty="0" smtClean="0">
                <a:solidFill>
                  <a:srgbClr val="FFFFFF"/>
                </a:solidFill>
                <a:latin typeface=""/>
              </a:rPr>
            </a:br>
            <a:r>
              <a:rPr lang="zh-CN" altLang="en-US" sz="1800" dirty="0" smtClean="0">
                <a:solidFill>
                  <a:srgbClr val="FFFFFF"/>
                </a:solidFill>
                <a:latin typeface=""/>
              </a:rPr>
              <a:t>白、黄、红、绿、紫、蓝、黑。</a:t>
            </a:r>
          </a:p>
          <a:p>
            <a:pPr marL="609600" indent="-609600" eaLnBrk="1" hangingPunct="1">
              <a:lnSpc>
                <a:spcPct val="90000"/>
              </a:lnSpc>
            </a:pPr>
            <a:endParaRPr lang="zh-CN" altLang="en-US" sz="1800" dirty="0" smtClean="0">
              <a:solidFill>
                <a:srgbClr val="FFFFFF"/>
              </a:solidFill>
              <a:latin typeface=""/>
            </a:endParaRPr>
          </a:p>
          <a:p>
            <a:pPr marL="609600" indent="-609600" eaLnBrk="1" hangingPunct="1">
              <a:lnSpc>
                <a:spcPct val="90000"/>
              </a:lnSpc>
              <a:buFontTx/>
              <a:buNone/>
            </a:pPr>
            <a:endParaRPr lang="en-US" altLang="zh-CN" sz="1800" dirty="0" smtClean="0">
              <a:solidFill>
                <a:srgbClr val="FFFFFF"/>
              </a:solidFill>
              <a:latin typeface="宋体" panose="02010600030101010101" pitchFamily="2" charset="-122"/>
            </a:endParaRPr>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0" y="1787525"/>
            <a:ext cx="32448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Line 5"/>
          <p:cNvSpPr>
            <a:spLocks noChangeShapeType="1"/>
          </p:cNvSpPr>
          <p:nvPr/>
        </p:nvSpPr>
        <p:spPr bwMode="auto">
          <a:xfrm>
            <a:off x="381000" y="1600200"/>
            <a:ext cx="800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559664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4 </a:t>
            </a:r>
            <a:r>
              <a:rPr lang="zh-CN" altLang="en-US" smtClean="0">
                <a:solidFill>
                  <a:schemeClr val="accent1"/>
                </a:solidFill>
                <a:ea typeface="黑体" panose="02010609060101010101" pitchFamily="49" charset="-122"/>
              </a:rPr>
              <a:t>色彩对比和感觉</a:t>
            </a:r>
            <a:endParaRPr lang="zh-CN" altLang="en-US" sz="3600" smtClean="0">
              <a:solidFill>
                <a:schemeClr val="accent1"/>
              </a:solidFill>
              <a:ea typeface="HT" pitchFamily="18" charset="-122"/>
            </a:endParaRPr>
          </a:p>
        </p:txBody>
      </p:sp>
      <p:sp>
        <p:nvSpPr>
          <p:cNvPr id="24579" name="AutoShape 3"/>
          <p:cNvSpPr>
            <a:spLocks noGrp="1" noChangeAspect="1" noChangeArrowheads="1"/>
          </p:cNvSpPr>
          <p:nvPr>
            <p:ph type="body" idx="1"/>
          </p:nvPr>
        </p:nvSpPr>
        <p:spPr>
          <a:xfrm>
            <a:off x="407988" y="1739900"/>
            <a:ext cx="4994275" cy="4495800"/>
          </a:xfrm>
        </p:spPr>
        <p:txBody>
          <a:bodyPr/>
          <a:lstStyle/>
          <a:p>
            <a:pPr marL="609600" indent="-609600" eaLnBrk="1" hangingPunct="1">
              <a:buFontTx/>
              <a:buNone/>
            </a:pPr>
            <a:r>
              <a:rPr lang="en-US" altLang="zh-CN" sz="2400" dirty="0" smtClean="0">
                <a:solidFill>
                  <a:schemeClr val="accent1"/>
                </a:solidFill>
                <a:latin typeface="黑体" panose="02010609060101010101" pitchFamily="49" charset="-122"/>
                <a:ea typeface="黑体" panose="02010609060101010101" pitchFamily="49" charset="-122"/>
              </a:rPr>
              <a:t>3. </a:t>
            </a:r>
            <a:r>
              <a:rPr lang="zh-CN" altLang="en-US" sz="2400" dirty="0" smtClean="0">
                <a:solidFill>
                  <a:schemeClr val="accent1"/>
                </a:solidFill>
                <a:latin typeface="黑体" panose="02010609060101010101" pitchFamily="49" charset="-122"/>
                <a:ea typeface="黑体" panose="02010609060101010101" pitchFamily="49" charset="-122"/>
              </a:rPr>
              <a:t>色彩的冷暖</a:t>
            </a:r>
          </a:p>
          <a:p>
            <a:pPr eaLnBrk="1" hangingPunct="1">
              <a:buFont typeface="Wingdings" panose="05000000000000000000" pitchFamily="2" charset="2"/>
              <a:buChar char="n"/>
            </a:pPr>
            <a:r>
              <a:rPr lang="zh-CN" altLang="en-US" sz="2000" dirty="0" smtClean="0">
                <a:solidFill>
                  <a:srgbClr val="FFFFFF"/>
                </a:solidFill>
                <a:latin typeface=""/>
              </a:rPr>
              <a:t>在色相环中，以紫色和绿色两个中性色为界，可以分成暖色系和冷色系。</a:t>
            </a:r>
          </a:p>
          <a:p>
            <a:pPr eaLnBrk="1" hangingPunct="1">
              <a:buFont typeface="Wingdings" panose="05000000000000000000" pitchFamily="2" charset="2"/>
              <a:buChar char="n"/>
            </a:pPr>
            <a:r>
              <a:rPr lang="zh-CN" altLang="en-US" sz="2000" dirty="0" smtClean="0">
                <a:solidFill>
                  <a:srgbClr val="FFFFFF"/>
                </a:solidFill>
                <a:latin typeface=""/>
              </a:rPr>
              <a:t>暖色有温暖感，有积极的效果，偏重，密度高，有前进感，透明感差；</a:t>
            </a:r>
          </a:p>
          <a:p>
            <a:pPr eaLnBrk="1" hangingPunct="1">
              <a:buFont typeface="Wingdings" panose="05000000000000000000" pitchFamily="2" charset="2"/>
              <a:buChar char="n"/>
            </a:pPr>
            <a:r>
              <a:rPr lang="zh-CN" altLang="en-US" sz="2000" dirty="0" smtClean="0">
                <a:solidFill>
                  <a:srgbClr val="FFFFFF"/>
                </a:solidFill>
                <a:latin typeface=""/>
              </a:rPr>
              <a:t>冷色有寒冷感，有镇静的效果，偏轻，密度低，有后退感和透明感；</a:t>
            </a:r>
          </a:p>
          <a:p>
            <a:pPr eaLnBrk="1" hangingPunct="1">
              <a:buFont typeface="Wingdings" panose="05000000000000000000" pitchFamily="2" charset="2"/>
              <a:buChar char="n"/>
            </a:pPr>
            <a:r>
              <a:rPr lang="zh-CN" altLang="en-US" sz="2000" dirty="0" smtClean="0">
                <a:solidFill>
                  <a:srgbClr val="FFFFFF"/>
                </a:solidFill>
                <a:latin typeface=""/>
              </a:rPr>
              <a:t>中性暖色和中性冷色用于配色时候，可以起到协调作用。</a:t>
            </a:r>
          </a:p>
        </p:txBody>
      </p:sp>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4813" y="1901825"/>
            <a:ext cx="323532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Line 5"/>
          <p:cNvSpPr>
            <a:spLocks noChangeShapeType="1"/>
          </p:cNvSpPr>
          <p:nvPr/>
        </p:nvSpPr>
        <p:spPr bwMode="auto">
          <a:xfrm>
            <a:off x="381000" y="1600200"/>
            <a:ext cx="8001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8273723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00" y="3752850"/>
            <a:ext cx="184785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400" y="3738563"/>
            <a:ext cx="1812925"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138" y="1550988"/>
            <a:ext cx="17272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5"/>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4 </a:t>
            </a:r>
            <a:r>
              <a:rPr lang="zh-CN" altLang="en-US" smtClean="0">
                <a:solidFill>
                  <a:schemeClr val="accent1"/>
                </a:solidFill>
                <a:ea typeface="黑体" panose="02010609060101010101" pitchFamily="49" charset="-122"/>
              </a:rPr>
              <a:t>色彩对比和感觉</a:t>
            </a:r>
            <a:endParaRPr lang="zh-CN" altLang="en-US" sz="3600" smtClean="0">
              <a:solidFill>
                <a:schemeClr val="accent1"/>
              </a:solidFill>
              <a:ea typeface="HT" pitchFamily="18" charset="-122"/>
            </a:endParaRPr>
          </a:p>
        </p:txBody>
      </p:sp>
      <p:sp>
        <p:nvSpPr>
          <p:cNvPr id="25606" name="AutoShape 6"/>
          <p:cNvSpPr>
            <a:spLocks noGrp="1" noChangeAspect="1" noChangeArrowheads="1"/>
          </p:cNvSpPr>
          <p:nvPr>
            <p:ph type="body" idx="1"/>
          </p:nvPr>
        </p:nvSpPr>
        <p:spPr>
          <a:xfrm>
            <a:off x="407988" y="1739900"/>
            <a:ext cx="4994275" cy="4495800"/>
          </a:xfrm>
        </p:spPr>
        <p:txBody>
          <a:bodyPr/>
          <a:lstStyle/>
          <a:p>
            <a:pPr marL="609600" indent="-609600" eaLnBrk="1" hangingPunct="1">
              <a:buFontTx/>
              <a:buNone/>
            </a:pPr>
            <a:r>
              <a:rPr lang="en-US" altLang="zh-CN" sz="2400" dirty="0" smtClean="0">
                <a:solidFill>
                  <a:schemeClr val="accent1"/>
                </a:solidFill>
                <a:latin typeface="黑体" panose="02010609060101010101" pitchFamily="49" charset="-122"/>
                <a:ea typeface="黑体" panose="02010609060101010101" pitchFamily="49" charset="-122"/>
              </a:rPr>
              <a:t>4. </a:t>
            </a:r>
            <a:r>
              <a:rPr lang="zh-CN" altLang="en-US" sz="2400" dirty="0" smtClean="0">
                <a:solidFill>
                  <a:schemeClr val="accent1"/>
                </a:solidFill>
                <a:latin typeface="黑体" panose="02010609060101010101" pitchFamily="49" charset="-122"/>
                <a:ea typeface="黑体" panose="02010609060101010101" pitchFamily="49" charset="-122"/>
              </a:rPr>
              <a:t>同化现象</a:t>
            </a:r>
          </a:p>
          <a:p>
            <a:pPr eaLnBrk="1" hangingPunct="1">
              <a:buFont typeface="Wingdings" panose="05000000000000000000" pitchFamily="2" charset="2"/>
              <a:buChar char="n"/>
            </a:pPr>
            <a:r>
              <a:rPr lang="zh-CN" altLang="en-US" sz="2000" dirty="0" smtClean="0">
                <a:solidFill>
                  <a:srgbClr val="FFFFFF"/>
                </a:solidFill>
                <a:latin typeface=""/>
              </a:rPr>
              <a:t>如图，在灰色背景上画黑线纹样，灰色背景感觉偏黑。同样的灰色，画上白色纹样，感觉就偏白。</a:t>
            </a:r>
          </a:p>
          <a:p>
            <a:pPr eaLnBrk="1" hangingPunct="1">
              <a:buFont typeface="Wingdings" panose="05000000000000000000" pitchFamily="2" charset="2"/>
              <a:buChar char="n"/>
            </a:pPr>
            <a:r>
              <a:rPr lang="zh-CN" altLang="en-US" sz="2000" dirty="0" smtClean="0">
                <a:solidFill>
                  <a:srgbClr val="FFFFFF"/>
                </a:solidFill>
                <a:latin typeface=""/>
              </a:rPr>
              <a:t>这种现象和前面所说的亮度对比刚好相反。按道理，灰色在黑色的对比下应该偏亮，而灰色在白色的对比下应该偏暗。到底是不是亮度对比错了呢？</a:t>
            </a:r>
          </a:p>
          <a:p>
            <a:pPr eaLnBrk="1" hangingPunct="1">
              <a:buFont typeface="Wingdings" panose="05000000000000000000" pitchFamily="2" charset="2"/>
              <a:buChar char="n"/>
            </a:pPr>
            <a:r>
              <a:rPr lang="zh-CN" altLang="en-US" sz="2000" dirty="0" smtClean="0">
                <a:solidFill>
                  <a:srgbClr val="FFFFFF"/>
                </a:solidFill>
                <a:latin typeface=""/>
              </a:rPr>
              <a:t>其实这种现象叫同化现象，在纹样细小，面积细小的时候就会出现，而且效果刚好和亮度对比相反。当配色的色度、亮度接近时，同化现象的效果越明显。</a:t>
            </a:r>
          </a:p>
        </p:txBody>
      </p:sp>
      <p:pic>
        <p:nvPicPr>
          <p:cNvPr id="2560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050" y="1550988"/>
            <a:ext cx="1725613"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Line 8"/>
          <p:cNvSpPr>
            <a:spLocks noChangeShapeType="1"/>
          </p:cNvSpPr>
          <p:nvPr/>
        </p:nvSpPr>
        <p:spPr bwMode="auto">
          <a:xfrm>
            <a:off x="381000" y="1600200"/>
            <a:ext cx="48768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6382745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81000" y="609600"/>
            <a:ext cx="7772400" cy="1143000"/>
          </a:xfrm>
        </p:spPr>
        <p:txBody>
          <a:bodyPr/>
          <a:lstStyle/>
          <a:p>
            <a:pPr algn="l" eaLnBrk="1" hangingPunct="1">
              <a:buFontTx/>
              <a:buChar char="§"/>
            </a:pPr>
            <a:r>
              <a:rPr lang="en-US" altLang="zh-CN" smtClean="0">
                <a:solidFill>
                  <a:schemeClr val="accent1"/>
                </a:solidFill>
                <a:ea typeface="黑体" panose="02010609060101010101" pitchFamily="49" charset="-122"/>
              </a:rPr>
              <a:t>4 </a:t>
            </a:r>
            <a:r>
              <a:rPr lang="zh-CN" altLang="en-US" smtClean="0">
                <a:solidFill>
                  <a:schemeClr val="accent1"/>
                </a:solidFill>
                <a:ea typeface="黑体" panose="02010609060101010101" pitchFamily="49" charset="-122"/>
              </a:rPr>
              <a:t>色彩对比和感觉</a:t>
            </a:r>
            <a:endParaRPr lang="zh-CN" altLang="en-US" sz="3600" smtClean="0">
              <a:solidFill>
                <a:schemeClr val="accent1"/>
              </a:solidFill>
              <a:ea typeface="HT" pitchFamily="18" charset="-122"/>
            </a:endParaRPr>
          </a:p>
        </p:txBody>
      </p:sp>
      <p:sp>
        <p:nvSpPr>
          <p:cNvPr id="26627" name="AutoShape 3"/>
          <p:cNvSpPr>
            <a:spLocks noGrp="1" noChangeAspect="1" noChangeArrowheads="1"/>
          </p:cNvSpPr>
          <p:nvPr>
            <p:ph type="body" idx="1"/>
          </p:nvPr>
        </p:nvSpPr>
        <p:spPr>
          <a:xfrm>
            <a:off x="407988" y="1739900"/>
            <a:ext cx="4994275" cy="4495800"/>
          </a:xfrm>
        </p:spPr>
        <p:txBody>
          <a:bodyPr/>
          <a:lstStyle/>
          <a:p>
            <a:pPr marL="609600" indent="-609600" eaLnBrk="1" hangingPunct="1">
              <a:buFontTx/>
              <a:buNone/>
            </a:pPr>
            <a:r>
              <a:rPr lang="en-US" altLang="zh-CN" sz="2400" dirty="0" smtClean="0">
                <a:solidFill>
                  <a:srgbClr val="FFFFFF"/>
                </a:solidFill>
                <a:latin typeface="黑体" panose="02010609060101010101" pitchFamily="49" charset="-122"/>
                <a:ea typeface="黑体" panose="02010609060101010101" pitchFamily="49" charset="-122"/>
              </a:rPr>
              <a:t>5. </a:t>
            </a:r>
            <a:r>
              <a:rPr lang="zh-CN" altLang="en-US" sz="2400" dirty="0" smtClean="0">
                <a:solidFill>
                  <a:srgbClr val="FFFFFF"/>
                </a:solidFill>
                <a:latin typeface="黑体" panose="02010609060101010101" pitchFamily="49" charset="-122"/>
                <a:ea typeface="黑体" panose="02010609060101010101" pitchFamily="49" charset="-122"/>
              </a:rPr>
              <a:t>色彩的面积效应</a:t>
            </a:r>
          </a:p>
          <a:p>
            <a:pPr eaLnBrk="1" hangingPunct="1">
              <a:buFont typeface="Wingdings" panose="05000000000000000000" pitchFamily="2" charset="2"/>
              <a:buChar char="n"/>
            </a:pPr>
            <a:r>
              <a:rPr lang="zh-CN" altLang="en-US" sz="2000" dirty="0" smtClean="0">
                <a:solidFill>
                  <a:srgbClr val="FFFFFF"/>
                </a:solidFill>
                <a:latin typeface=""/>
              </a:rPr>
              <a:t>同一种色彩，面积越大，亮度、饱和度越强，面积越小，亮度、饱和度越低。面积大的时候，亮的色显得更轻，暗的色显得更重。这种现象称为色彩的面积效果。</a:t>
            </a:r>
          </a:p>
          <a:p>
            <a:pPr marL="609600" indent="-609600" eaLnBrk="1" hangingPunct="1"/>
            <a:endParaRPr lang="en-US" altLang="zh-CN" sz="2000" dirty="0" smtClean="0">
              <a:solidFill>
                <a:srgbClr val="FFFFFF"/>
              </a:solidFill>
              <a:latin typeface=""/>
            </a:endParaRPr>
          </a:p>
        </p:txBody>
      </p:sp>
      <p:pic>
        <p:nvPicPr>
          <p:cNvPr id="26628" name="Picture 4" descr="小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4663" y="1379538"/>
            <a:ext cx="2909887"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descr="大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963" y="3521075"/>
            <a:ext cx="2916237" cy="218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Line 6"/>
          <p:cNvSpPr>
            <a:spLocks noChangeShapeType="1"/>
          </p:cNvSpPr>
          <p:nvPr/>
        </p:nvSpPr>
        <p:spPr bwMode="auto">
          <a:xfrm flipV="1">
            <a:off x="381000" y="1600200"/>
            <a:ext cx="4953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66111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rrowheads="1"/>
          </p:cNvSpPr>
          <p:nvPr>
            <p:ph type="title"/>
          </p:nvPr>
        </p:nvSpPr>
        <p:spPr>
          <a:xfrm>
            <a:off x="1066800" y="304800"/>
            <a:ext cx="7545388" cy="874713"/>
          </a:xfrm>
        </p:spPr>
        <p:txBody>
          <a:bodyPr/>
          <a:lstStyle/>
          <a:p>
            <a:r>
              <a:rPr lang="en-US" altLang="zh-CN" dirty="0">
                <a:latin typeface="黑体" panose="02010609060101010101" pitchFamily="49" charset="-122"/>
                <a:ea typeface="黑体" panose="02010609060101010101" pitchFamily="49" charset="-122"/>
              </a:rPr>
              <a:t>Photoshop</a:t>
            </a:r>
            <a:r>
              <a:rPr lang="zh-CN" altLang="en-US" dirty="0">
                <a:latin typeface="黑体" panose="02010609060101010101" pitchFamily="49" charset="-122"/>
                <a:ea typeface="黑体" panose="02010609060101010101" pitchFamily="49" charset="-122"/>
              </a:rPr>
              <a:t>里如何设定颜色？</a:t>
            </a:r>
          </a:p>
        </p:txBody>
      </p:sp>
      <p:pic>
        <p:nvPicPr>
          <p:cNvPr id="1146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81200"/>
            <a:ext cx="5943600" cy="426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057400"/>
            <a:ext cx="2362200" cy="149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693" name="Text Box 5"/>
          <p:cNvSpPr txBox="1">
            <a:spLocks noChangeArrowheads="1"/>
          </p:cNvSpPr>
          <p:nvPr/>
        </p:nvSpPr>
        <p:spPr bwMode="auto">
          <a:xfrm>
            <a:off x="1295400" y="12954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拾色器</a:t>
            </a:r>
          </a:p>
        </p:txBody>
      </p:sp>
      <p:sp>
        <p:nvSpPr>
          <p:cNvPr id="114694" name="Text Box 6"/>
          <p:cNvSpPr txBox="1">
            <a:spLocks noChangeArrowheads="1"/>
          </p:cNvSpPr>
          <p:nvPr/>
        </p:nvSpPr>
        <p:spPr bwMode="auto">
          <a:xfrm>
            <a:off x="6934200" y="14478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颜色调板</a:t>
            </a:r>
          </a:p>
        </p:txBody>
      </p:sp>
      <p:sp>
        <p:nvSpPr>
          <p:cNvPr id="114695" name="Oval 7"/>
          <p:cNvSpPr>
            <a:spLocks noChangeArrowheads="1"/>
          </p:cNvSpPr>
          <p:nvPr/>
        </p:nvSpPr>
        <p:spPr bwMode="auto">
          <a:xfrm>
            <a:off x="228600" y="4800600"/>
            <a:ext cx="762000" cy="685800"/>
          </a:xfrm>
          <a:prstGeom prst="ellipse">
            <a:avLst/>
          </a:prstGeom>
          <a:noFill/>
          <a:ln w="381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6" name="Line 8"/>
          <p:cNvSpPr>
            <a:spLocks noChangeShapeType="1"/>
          </p:cNvSpPr>
          <p:nvPr/>
        </p:nvSpPr>
        <p:spPr bwMode="auto">
          <a:xfrm flipV="1">
            <a:off x="914400" y="4572000"/>
            <a:ext cx="685800" cy="457200"/>
          </a:xfrm>
          <a:prstGeom prst="line">
            <a:avLst/>
          </a:prstGeom>
          <a:noFill/>
          <a:ln w="38100" cap="sq">
            <a:solidFill>
              <a:srgbClr val="FF4215"/>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5"/>
          <p:cNvSpPr>
            <a:spLocks noChangeShapeType="1"/>
          </p:cNvSpPr>
          <p:nvPr/>
        </p:nvSpPr>
        <p:spPr bwMode="auto">
          <a:xfrm>
            <a:off x="395536" y="1268760"/>
            <a:ext cx="43434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1434265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693"/>
                                        </p:tgtEl>
                                        <p:attrNameLst>
                                          <p:attrName>style.visibility</p:attrName>
                                        </p:attrNameLst>
                                      </p:cBhvr>
                                      <p:to>
                                        <p:strVal val="visible"/>
                                      </p:to>
                                    </p:set>
                                    <p:animEffect transition="in" filter="fade">
                                      <p:cBhvr>
                                        <p:cTn id="7" dur="1000"/>
                                        <p:tgtEl>
                                          <p:spTgt spid="114693"/>
                                        </p:tgtEl>
                                      </p:cBhvr>
                                    </p:animEffect>
                                  </p:childTnLst>
                                </p:cTn>
                              </p:par>
                              <p:par>
                                <p:cTn id="8" presetID="10" presetClass="entr" presetSubtype="0" fill="hold" nodeType="withEffect">
                                  <p:stCondLst>
                                    <p:cond delay="0"/>
                                  </p:stCondLst>
                                  <p:childTnLst>
                                    <p:set>
                                      <p:cBhvr>
                                        <p:cTn id="9" dur="1" fill="hold">
                                          <p:stCondLst>
                                            <p:cond delay="0"/>
                                          </p:stCondLst>
                                        </p:cTn>
                                        <p:tgtEl>
                                          <p:spTgt spid="114691"/>
                                        </p:tgtEl>
                                        <p:attrNameLst>
                                          <p:attrName>style.visibility</p:attrName>
                                        </p:attrNameLst>
                                      </p:cBhvr>
                                      <p:to>
                                        <p:strVal val="visible"/>
                                      </p:to>
                                    </p:set>
                                    <p:animEffect transition="in" filter="fade">
                                      <p:cBhvr>
                                        <p:cTn id="10" dur="1000"/>
                                        <p:tgtEl>
                                          <p:spTgt spid="11469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14692"/>
                                        </p:tgtEl>
                                        <p:attrNameLst>
                                          <p:attrName>style.visibility</p:attrName>
                                        </p:attrNameLst>
                                      </p:cBhvr>
                                      <p:to>
                                        <p:strVal val="visible"/>
                                      </p:to>
                                    </p:set>
                                    <p:animEffect transition="in" filter="fade">
                                      <p:cBhvr>
                                        <p:cTn id="15" dur="1000"/>
                                        <p:tgtEl>
                                          <p:spTgt spid="11469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4694"/>
                                        </p:tgtEl>
                                        <p:attrNameLst>
                                          <p:attrName>style.visibility</p:attrName>
                                        </p:attrNameLst>
                                      </p:cBhvr>
                                      <p:to>
                                        <p:strVal val="visible"/>
                                      </p:to>
                                    </p:set>
                                    <p:animEffect transition="in" filter="fade">
                                      <p:cBhvr>
                                        <p:cTn id="18" dur="1000"/>
                                        <p:tgtEl>
                                          <p:spTgt spid="114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p:bldP spid="11469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5"/>
          <p:cNvSpPr>
            <a:spLocks noGrp="1" noChangeArrowheads="1"/>
          </p:cNvSpPr>
          <p:nvPr>
            <p:ph type="title"/>
          </p:nvPr>
        </p:nvSpPr>
        <p:spPr>
          <a:xfrm>
            <a:off x="228600" y="228600"/>
            <a:ext cx="8458200" cy="1295400"/>
          </a:xfrm>
          <a:noFill/>
          <a:ln/>
        </p:spPr>
        <p:txBody>
          <a:bodyPr/>
          <a:lstStyle/>
          <a:p>
            <a:r>
              <a:rPr lang="zh-CN" altLang="en-US" sz="3200" dirty="0">
                <a:latin typeface="黑体" panose="02010609060101010101" pitchFamily="49" charset="-122"/>
                <a:ea typeface="黑体" panose="02010609060101010101" pitchFamily="49" charset="-122"/>
              </a:rPr>
              <a:t>颜色模型（用于表现颜色的一种数学算法）</a:t>
            </a:r>
          </a:p>
        </p:txBody>
      </p:sp>
      <p:grpSp>
        <p:nvGrpSpPr>
          <p:cNvPr id="56331" name="Group 11"/>
          <p:cNvGrpSpPr>
            <a:grpSpLocks/>
          </p:cNvGrpSpPr>
          <p:nvPr/>
        </p:nvGrpSpPr>
        <p:grpSpPr bwMode="auto">
          <a:xfrm>
            <a:off x="2209800" y="1828800"/>
            <a:ext cx="6934200" cy="4970463"/>
            <a:chOff x="576" y="816"/>
            <a:chExt cx="4368" cy="3131"/>
          </a:xfrm>
        </p:grpSpPr>
        <p:pic>
          <p:nvPicPr>
            <p:cNvPr id="563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816"/>
              <a:ext cx="4368" cy="3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7" name="Oval 7"/>
            <p:cNvSpPr>
              <a:spLocks noChangeArrowheads="1"/>
            </p:cNvSpPr>
            <p:nvPr/>
          </p:nvSpPr>
          <p:spPr bwMode="auto">
            <a:xfrm>
              <a:off x="3552" y="1968"/>
              <a:ext cx="624" cy="672"/>
            </a:xfrm>
            <a:prstGeom prst="ellipse">
              <a:avLst/>
            </a:prstGeom>
            <a:noFill/>
            <a:ln w="381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Oval 8"/>
            <p:cNvSpPr>
              <a:spLocks noChangeArrowheads="1"/>
            </p:cNvSpPr>
            <p:nvPr/>
          </p:nvSpPr>
          <p:spPr bwMode="auto">
            <a:xfrm>
              <a:off x="3552" y="2592"/>
              <a:ext cx="576" cy="624"/>
            </a:xfrm>
            <a:prstGeom prst="ellipse">
              <a:avLst/>
            </a:prstGeom>
            <a:noFill/>
            <a:ln w="381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9" name="Oval 9"/>
            <p:cNvSpPr>
              <a:spLocks noChangeArrowheads="1"/>
            </p:cNvSpPr>
            <p:nvPr/>
          </p:nvSpPr>
          <p:spPr bwMode="auto">
            <a:xfrm>
              <a:off x="4272" y="2016"/>
              <a:ext cx="528" cy="624"/>
            </a:xfrm>
            <a:prstGeom prst="ellipse">
              <a:avLst/>
            </a:prstGeom>
            <a:noFill/>
            <a:ln w="381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0" name="Oval 10"/>
            <p:cNvSpPr>
              <a:spLocks noChangeArrowheads="1"/>
            </p:cNvSpPr>
            <p:nvPr/>
          </p:nvSpPr>
          <p:spPr bwMode="auto">
            <a:xfrm>
              <a:off x="4320" y="2592"/>
              <a:ext cx="528" cy="816"/>
            </a:xfrm>
            <a:prstGeom prst="ellipse">
              <a:avLst/>
            </a:prstGeom>
            <a:noFill/>
            <a:ln w="381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332" name="Text Box 12"/>
          <p:cNvSpPr txBox="1">
            <a:spLocks noChangeArrowheads="1"/>
          </p:cNvSpPr>
          <p:nvPr/>
        </p:nvSpPr>
        <p:spPr bwMode="auto">
          <a:xfrm>
            <a:off x="228600" y="1905000"/>
            <a:ext cx="18288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实际工作中，通常以</a:t>
            </a:r>
            <a:r>
              <a:rPr lang="zh-CN" altLang="en-US" b="1">
                <a:solidFill>
                  <a:srgbClr val="FF4215"/>
                </a:solidFill>
              </a:rPr>
              <a:t>数值方式</a:t>
            </a:r>
            <a:r>
              <a:rPr lang="zh-CN" altLang="en-US"/>
              <a:t>确定颜色，这种方式最准确。</a:t>
            </a:r>
          </a:p>
        </p:txBody>
      </p:sp>
      <p:sp>
        <p:nvSpPr>
          <p:cNvPr id="56333" name="Text Box 13"/>
          <p:cNvSpPr txBox="1">
            <a:spLocks noChangeArrowheads="1"/>
          </p:cNvSpPr>
          <p:nvPr/>
        </p:nvSpPr>
        <p:spPr bwMode="auto">
          <a:xfrm>
            <a:off x="381000" y="4419600"/>
            <a:ext cx="1524000"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lang="en-US" altLang="zh-CN" b="1">
                <a:solidFill>
                  <a:srgbClr val="FF4215"/>
                </a:solidFill>
              </a:rPr>
              <a:t>HSB</a:t>
            </a:r>
          </a:p>
          <a:p>
            <a:pPr>
              <a:lnSpc>
                <a:spcPct val="80000"/>
              </a:lnSpc>
              <a:spcBef>
                <a:spcPct val="50000"/>
              </a:spcBef>
            </a:pPr>
            <a:r>
              <a:rPr lang="en-US" altLang="zh-CN" b="1">
                <a:solidFill>
                  <a:srgbClr val="FF4215"/>
                </a:solidFill>
              </a:rPr>
              <a:t>RGB</a:t>
            </a:r>
          </a:p>
          <a:p>
            <a:pPr>
              <a:lnSpc>
                <a:spcPct val="80000"/>
              </a:lnSpc>
              <a:spcBef>
                <a:spcPct val="50000"/>
              </a:spcBef>
            </a:pPr>
            <a:r>
              <a:rPr lang="en-US" altLang="zh-CN" b="1">
                <a:solidFill>
                  <a:srgbClr val="FF4215"/>
                </a:solidFill>
              </a:rPr>
              <a:t>CMYK</a:t>
            </a:r>
          </a:p>
          <a:p>
            <a:pPr>
              <a:lnSpc>
                <a:spcPct val="80000"/>
              </a:lnSpc>
              <a:spcBef>
                <a:spcPct val="50000"/>
              </a:spcBef>
            </a:pPr>
            <a:r>
              <a:rPr lang="en-US" altLang="zh-CN">
                <a:solidFill>
                  <a:srgbClr val="FF4215"/>
                </a:solidFill>
              </a:rPr>
              <a:t>LAB</a:t>
            </a:r>
          </a:p>
        </p:txBody>
      </p:sp>
      <p:sp>
        <p:nvSpPr>
          <p:cNvPr id="11" name="Line 5"/>
          <p:cNvSpPr>
            <a:spLocks noChangeShapeType="1"/>
          </p:cNvSpPr>
          <p:nvPr/>
        </p:nvSpPr>
        <p:spPr bwMode="auto">
          <a:xfrm>
            <a:off x="395536" y="1268760"/>
            <a:ext cx="43434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91719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331"/>
                                        </p:tgtEl>
                                        <p:attrNameLst>
                                          <p:attrName>style.visibility</p:attrName>
                                        </p:attrNameLst>
                                      </p:cBhvr>
                                      <p:to>
                                        <p:strVal val="visible"/>
                                      </p:to>
                                    </p:set>
                                    <p:animEffect transition="in" filter="blinds(horizontal)">
                                      <p:cBhvr>
                                        <p:cTn id="7" dur="1000"/>
                                        <p:tgtEl>
                                          <p:spTgt spid="56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40798" y="379118"/>
            <a:ext cx="7772400" cy="792457"/>
          </a:xfrm>
        </p:spPr>
        <p:txBody>
          <a:bodyPr/>
          <a:lstStyle/>
          <a:p>
            <a:r>
              <a:rPr lang="en-US" altLang="zh-CN" dirty="0">
                <a:latin typeface="黑体" panose="02010609060101010101" pitchFamily="49" charset="-122"/>
                <a:ea typeface="黑体" panose="02010609060101010101" pitchFamily="49" charset="-122"/>
              </a:rPr>
              <a:t>HSB</a:t>
            </a:r>
            <a:r>
              <a:rPr lang="zh-CN" altLang="en-US" dirty="0">
                <a:latin typeface="黑体" panose="02010609060101010101" pitchFamily="49" charset="-122"/>
                <a:ea typeface="黑体" panose="02010609060101010101" pitchFamily="49" charset="-122"/>
              </a:rPr>
              <a:t>模型如何量化颜色？</a:t>
            </a:r>
          </a:p>
        </p:txBody>
      </p:sp>
      <p:pic>
        <p:nvPicPr>
          <p:cNvPr id="460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371600"/>
            <a:ext cx="4876800"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6" name="Oval 6"/>
          <p:cNvSpPr>
            <a:spLocks noChangeArrowheads="1"/>
          </p:cNvSpPr>
          <p:nvPr/>
        </p:nvSpPr>
        <p:spPr bwMode="auto">
          <a:xfrm>
            <a:off x="6172200" y="1752600"/>
            <a:ext cx="685800" cy="3048000"/>
          </a:xfrm>
          <a:prstGeom prst="ellipse">
            <a:avLst/>
          </a:prstGeom>
          <a:noFill/>
          <a:ln w="5715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7" name="AutoShape 7"/>
          <p:cNvSpPr>
            <a:spLocks noChangeArrowheads="1"/>
          </p:cNvSpPr>
          <p:nvPr/>
        </p:nvSpPr>
        <p:spPr bwMode="auto">
          <a:xfrm>
            <a:off x="3276600" y="2514600"/>
            <a:ext cx="3048000" cy="990600"/>
          </a:xfrm>
          <a:prstGeom prst="rightArrow">
            <a:avLst>
              <a:gd name="adj1" fmla="val 50000"/>
              <a:gd name="adj2" fmla="val 76923"/>
            </a:avLst>
          </a:prstGeom>
          <a:solidFill>
            <a:srgbClr val="FFFF00"/>
          </a:solidFill>
          <a:ln w="12700" cap="sq">
            <a:solidFill>
              <a:srgbClr val="FFFF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8" name="Text Box 8"/>
          <p:cNvSpPr txBox="1">
            <a:spLocks noChangeArrowheads="1"/>
          </p:cNvSpPr>
          <p:nvPr/>
        </p:nvSpPr>
        <p:spPr bwMode="auto">
          <a:xfrm>
            <a:off x="3048000" y="38100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sp>
        <p:nvSpPr>
          <p:cNvPr id="46089" name="Text Box 9"/>
          <p:cNvSpPr txBox="1">
            <a:spLocks noChangeArrowheads="1"/>
          </p:cNvSpPr>
          <p:nvPr/>
        </p:nvSpPr>
        <p:spPr bwMode="auto">
          <a:xfrm>
            <a:off x="4038600" y="27432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000000"/>
                </a:solidFill>
              </a:rPr>
              <a:t>展开</a:t>
            </a:r>
          </a:p>
        </p:txBody>
      </p:sp>
      <p:sp>
        <p:nvSpPr>
          <p:cNvPr id="46090" name="Text Box 10"/>
          <p:cNvSpPr txBox="1">
            <a:spLocks noChangeArrowheads="1"/>
          </p:cNvSpPr>
          <p:nvPr/>
        </p:nvSpPr>
        <p:spPr bwMode="auto">
          <a:xfrm>
            <a:off x="914400" y="4953000"/>
            <a:ext cx="7848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色相：以度来表示。</a:t>
            </a:r>
            <a:r>
              <a:rPr lang="en-US" altLang="zh-CN"/>
              <a:t>0°=360° </a:t>
            </a:r>
            <a:r>
              <a:rPr lang="zh-CN" altLang="en-US"/>
              <a:t>为红色</a:t>
            </a:r>
          </a:p>
          <a:p>
            <a:pPr>
              <a:spcBef>
                <a:spcPct val="50000"/>
              </a:spcBef>
            </a:pPr>
            <a:r>
              <a:rPr lang="zh-CN" altLang="en-US"/>
              <a:t>饱和度：以</a:t>
            </a:r>
            <a:r>
              <a:rPr lang="en-US" altLang="zh-CN"/>
              <a:t>%</a:t>
            </a:r>
            <a:r>
              <a:rPr lang="zh-CN" altLang="en-US"/>
              <a:t>表示。为</a:t>
            </a:r>
            <a:r>
              <a:rPr lang="en-US" altLang="zh-CN"/>
              <a:t>0</a:t>
            </a:r>
            <a:r>
              <a:rPr lang="zh-CN" altLang="en-US"/>
              <a:t>时，没有色彩信息，是灰度的。</a:t>
            </a:r>
          </a:p>
          <a:p>
            <a:pPr>
              <a:spcBef>
                <a:spcPct val="50000"/>
              </a:spcBef>
            </a:pPr>
            <a:r>
              <a:rPr lang="zh-CN" altLang="en-US"/>
              <a:t>明度：以</a:t>
            </a:r>
            <a:r>
              <a:rPr lang="en-US" altLang="zh-CN"/>
              <a:t>%</a:t>
            </a:r>
            <a:r>
              <a:rPr lang="zh-CN" altLang="en-US"/>
              <a:t>表示。为</a:t>
            </a:r>
            <a:r>
              <a:rPr lang="en-US" altLang="zh-CN"/>
              <a:t>0</a:t>
            </a:r>
            <a:r>
              <a:rPr lang="zh-CN" altLang="en-US"/>
              <a:t>时，最暗，为黑色。</a:t>
            </a:r>
          </a:p>
        </p:txBody>
      </p:sp>
      <p:pic>
        <p:nvPicPr>
          <p:cNvPr id="46093" name="Picture 13" descr="P11913036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0" name="Line 5"/>
          <p:cNvSpPr>
            <a:spLocks noChangeShapeType="1"/>
          </p:cNvSpPr>
          <p:nvPr/>
        </p:nvSpPr>
        <p:spPr bwMode="auto">
          <a:xfrm>
            <a:off x="395536" y="1268760"/>
            <a:ext cx="43434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723840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46093"/>
                                        </p:tgtEl>
                                        <p:attrNameLst>
                                          <p:attrName>style.visibility</p:attrName>
                                        </p:attrNameLst>
                                      </p:cBhvr>
                                      <p:to>
                                        <p:strVal val="visible"/>
                                      </p:to>
                                    </p:set>
                                    <p:anim calcmode="lin" valueType="num">
                                      <p:cBhvr>
                                        <p:cTn id="7" dur="1000" fill="hold"/>
                                        <p:tgtEl>
                                          <p:spTgt spid="46093"/>
                                        </p:tgtEl>
                                        <p:attrNameLst>
                                          <p:attrName>ppt_x</p:attrName>
                                        </p:attrNameLst>
                                      </p:cBhvr>
                                      <p:tavLst>
                                        <p:tav tm="0">
                                          <p:val>
                                            <p:strVal val="#ppt_x-.2"/>
                                          </p:val>
                                        </p:tav>
                                        <p:tav tm="100000">
                                          <p:val>
                                            <p:strVal val="#ppt_x"/>
                                          </p:val>
                                        </p:tav>
                                      </p:tavLst>
                                    </p:anim>
                                    <p:anim calcmode="lin" valueType="num">
                                      <p:cBhvr>
                                        <p:cTn id="8" dur="1000" fill="hold"/>
                                        <p:tgtEl>
                                          <p:spTgt spid="46093"/>
                                        </p:tgtEl>
                                        <p:attrNameLst>
                                          <p:attrName>ppt_y</p:attrName>
                                        </p:attrNameLst>
                                      </p:cBhvr>
                                      <p:tavLst>
                                        <p:tav tm="0">
                                          <p:val>
                                            <p:strVal val="#ppt_y"/>
                                          </p:val>
                                        </p:tav>
                                        <p:tav tm="100000">
                                          <p:val>
                                            <p:strVal val="#ppt_y"/>
                                          </p:val>
                                        </p:tav>
                                      </p:tavLst>
                                    </p:anim>
                                    <p:animEffect transition="in" filter="wipe(right)" prLst="gradientSize: 0.1">
                                      <p:cBhvr>
                                        <p:cTn id="9" dur="1000"/>
                                        <p:tgtEl>
                                          <p:spTgt spid="4609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46087"/>
                                        </p:tgtEl>
                                        <p:attrNameLst>
                                          <p:attrName>style.visibility</p:attrName>
                                        </p:attrNameLst>
                                      </p:cBhvr>
                                      <p:to>
                                        <p:strVal val="visible"/>
                                      </p:to>
                                    </p:set>
                                    <p:anim calcmode="lin" valueType="num">
                                      <p:cBhvr>
                                        <p:cTn id="14" dur="1000" fill="hold"/>
                                        <p:tgtEl>
                                          <p:spTgt spid="46087"/>
                                        </p:tgtEl>
                                        <p:attrNameLst>
                                          <p:attrName>ppt_x</p:attrName>
                                        </p:attrNameLst>
                                      </p:cBhvr>
                                      <p:tavLst>
                                        <p:tav tm="0">
                                          <p:val>
                                            <p:strVal val="#ppt_x-.2"/>
                                          </p:val>
                                        </p:tav>
                                        <p:tav tm="100000">
                                          <p:val>
                                            <p:strVal val="#ppt_x"/>
                                          </p:val>
                                        </p:tav>
                                      </p:tavLst>
                                    </p:anim>
                                    <p:anim calcmode="lin" valueType="num">
                                      <p:cBhvr>
                                        <p:cTn id="15" dur="1000" fill="hold"/>
                                        <p:tgtEl>
                                          <p:spTgt spid="46087"/>
                                        </p:tgtEl>
                                        <p:attrNameLst>
                                          <p:attrName>ppt_y</p:attrName>
                                        </p:attrNameLst>
                                      </p:cBhvr>
                                      <p:tavLst>
                                        <p:tav tm="0">
                                          <p:val>
                                            <p:strVal val="#ppt_y"/>
                                          </p:val>
                                        </p:tav>
                                        <p:tav tm="100000">
                                          <p:val>
                                            <p:strVal val="#ppt_y"/>
                                          </p:val>
                                        </p:tav>
                                      </p:tavLst>
                                    </p:anim>
                                    <p:animEffect transition="in" filter="wipe(right)" prLst="gradientSize: 0.1">
                                      <p:cBhvr>
                                        <p:cTn id="16" dur="1000"/>
                                        <p:tgtEl>
                                          <p:spTgt spid="46087"/>
                                        </p:tgtEl>
                                      </p:cBhvr>
                                    </p:animEffect>
                                  </p:childTnLst>
                                </p:cTn>
                              </p:par>
                              <p:par>
                                <p:cTn id="17" presetID="29" presetClass="entr" presetSubtype="0" fill="hold" nodeType="withEffect">
                                  <p:stCondLst>
                                    <p:cond delay="0"/>
                                  </p:stCondLst>
                                  <p:childTnLst>
                                    <p:set>
                                      <p:cBhvr>
                                        <p:cTn id="18" dur="1" fill="hold">
                                          <p:stCondLst>
                                            <p:cond delay="0"/>
                                          </p:stCondLst>
                                        </p:cTn>
                                        <p:tgtEl>
                                          <p:spTgt spid="46085"/>
                                        </p:tgtEl>
                                        <p:attrNameLst>
                                          <p:attrName>style.visibility</p:attrName>
                                        </p:attrNameLst>
                                      </p:cBhvr>
                                      <p:to>
                                        <p:strVal val="visible"/>
                                      </p:to>
                                    </p:set>
                                    <p:anim calcmode="lin" valueType="num">
                                      <p:cBhvr>
                                        <p:cTn id="19" dur="1000" fill="hold"/>
                                        <p:tgtEl>
                                          <p:spTgt spid="46085"/>
                                        </p:tgtEl>
                                        <p:attrNameLst>
                                          <p:attrName>ppt_x</p:attrName>
                                        </p:attrNameLst>
                                      </p:cBhvr>
                                      <p:tavLst>
                                        <p:tav tm="0">
                                          <p:val>
                                            <p:strVal val="#ppt_x-.2"/>
                                          </p:val>
                                        </p:tav>
                                        <p:tav tm="100000">
                                          <p:val>
                                            <p:strVal val="#ppt_x"/>
                                          </p:val>
                                        </p:tav>
                                      </p:tavLst>
                                    </p:anim>
                                    <p:anim calcmode="lin" valueType="num">
                                      <p:cBhvr>
                                        <p:cTn id="20" dur="1000" fill="hold"/>
                                        <p:tgtEl>
                                          <p:spTgt spid="46085"/>
                                        </p:tgtEl>
                                        <p:attrNameLst>
                                          <p:attrName>ppt_y</p:attrName>
                                        </p:attrNameLst>
                                      </p:cBhvr>
                                      <p:tavLst>
                                        <p:tav tm="0">
                                          <p:val>
                                            <p:strVal val="#ppt_y"/>
                                          </p:val>
                                        </p:tav>
                                        <p:tav tm="100000">
                                          <p:val>
                                            <p:strVal val="#ppt_y"/>
                                          </p:val>
                                        </p:tav>
                                      </p:tavLst>
                                    </p:anim>
                                    <p:animEffect transition="in" filter="wipe(right)" prLst="gradientSize: 0.1">
                                      <p:cBhvr>
                                        <p:cTn id="21" dur="1000"/>
                                        <p:tgtEl>
                                          <p:spTgt spid="46085"/>
                                        </p:tgtEl>
                                      </p:cBhvr>
                                    </p:animEffect>
                                  </p:childTnLst>
                                </p:cTn>
                              </p:par>
                              <p:par>
                                <p:cTn id="22" presetID="29" presetClass="entr" presetSubtype="0" fill="hold" grpId="0" nodeType="withEffect">
                                  <p:stCondLst>
                                    <p:cond delay="0"/>
                                  </p:stCondLst>
                                  <p:childTnLst>
                                    <p:set>
                                      <p:cBhvr>
                                        <p:cTn id="23" dur="1" fill="hold">
                                          <p:stCondLst>
                                            <p:cond delay="0"/>
                                          </p:stCondLst>
                                        </p:cTn>
                                        <p:tgtEl>
                                          <p:spTgt spid="46089"/>
                                        </p:tgtEl>
                                        <p:attrNameLst>
                                          <p:attrName>style.visibility</p:attrName>
                                        </p:attrNameLst>
                                      </p:cBhvr>
                                      <p:to>
                                        <p:strVal val="visible"/>
                                      </p:to>
                                    </p:set>
                                    <p:anim calcmode="lin" valueType="num">
                                      <p:cBhvr>
                                        <p:cTn id="24" dur="1000" fill="hold"/>
                                        <p:tgtEl>
                                          <p:spTgt spid="46089"/>
                                        </p:tgtEl>
                                        <p:attrNameLst>
                                          <p:attrName>ppt_x</p:attrName>
                                        </p:attrNameLst>
                                      </p:cBhvr>
                                      <p:tavLst>
                                        <p:tav tm="0">
                                          <p:val>
                                            <p:strVal val="#ppt_x-.2"/>
                                          </p:val>
                                        </p:tav>
                                        <p:tav tm="100000">
                                          <p:val>
                                            <p:strVal val="#ppt_x"/>
                                          </p:val>
                                        </p:tav>
                                      </p:tavLst>
                                    </p:anim>
                                    <p:anim calcmode="lin" valueType="num">
                                      <p:cBhvr>
                                        <p:cTn id="25" dur="1000" fill="hold"/>
                                        <p:tgtEl>
                                          <p:spTgt spid="46089"/>
                                        </p:tgtEl>
                                        <p:attrNameLst>
                                          <p:attrName>ppt_y</p:attrName>
                                        </p:attrNameLst>
                                      </p:cBhvr>
                                      <p:tavLst>
                                        <p:tav tm="0">
                                          <p:val>
                                            <p:strVal val="#ppt_y"/>
                                          </p:val>
                                        </p:tav>
                                        <p:tav tm="100000">
                                          <p:val>
                                            <p:strVal val="#ppt_y"/>
                                          </p:val>
                                        </p:tav>
                                      </p:tavLst>
                                    </p:anim>
                                    <p:animEffect transition="in" filter="wipe(right)" prLst="gradientSize: 0.1">
                                      <p:cBhvr>
                                        <p:cTn id="26" dur="1000"/>
                                        <p:tgtEl>
                                          <p:spTgt spid="46089"/>
                                        </p:tgtEl>
                                      </p:cBhvr>
                                    </p:animEffect>
                                  </p:childTnLst>
                                </p:cTn>
                              </p:par>
                            </p:childTnLst>
                          </p:cTn>
                        </p:par>
                        <p:par>
                          <p:cTn id="27" fill="hold" nodeType="afterGroup">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46086"/>
                                        </p:tgtEl>
                                        <p:attrNameLst>
                                          <p:attrName>style.visibility</p:attrName>
                                        </p:attrNameLst>
                                      </p:cBhvr>
                                      <p:to>
                                        <p:strVal val="visible"/>
                                      </p:to>
                                    </p:set>
                                    <p:animEffect transition="in" filter="fade">
                                      <p:cBhvr>
                                        <p:cTn id="30" dur="500"/>
                                        <p:tgtEl>
                                          <p:spTgt spid="46086"/>
                                        </p:tgtEl>
                                      </p:cBhvr>
                                    </p:animEffect>
                                  </p:childTnLst>
                                </p:cTn>
                              </p:par>
                            </p:childTnLst>
                          </p:cTn>
                        </p:par>
                        <p:par>
                          <p:cTn id="31" fill="hold" nodeType="afterGroup">
                            <p:stCondLst>
                              <p:cond delay="1500"/>
                            </p:stCondLst>
                            <p:childTnLst>
                              <p:par>
                                <p:cTn id="32" presetID="21" presetClass="emph" presetSubtype="0" fill="hold" grpId="1" nodeType="afterEffect">
                                  <p:stCondLst>
                                    <p:cond delay="0"/>
                                  </p:stCondLst>
                                  <p:childTnLst>
                                    <p:animClr clrSpc="hsl" dir="cw">
                                      <p:cBhvr override="childStyle">
                                        <p:cTn id="33" dur="500" fill="hold"/>
                                        <p:tgtEl>
                                          <p:spTgt spid="46086"/>
                                        </p:tgtEl>
                                        <p:attrNameLst>
                                          <p:attrName>style.color</p:attrName>
                                        </p:attrNameLst>
                                      </p:cBhvr>
                                      <p:by>
                                        <p:hsl h="7200000" s="0" l="0"/>
                                      </p:by>
                                    </p:animClr>
                                    <p:animClr clrSpc="hsl" dir="cw">
                                      <p:cBhvr>
                                        <p:cTn id="34" dur="500" fill="hold"/>
                                        <p:tgtEl>
                                          <p:spTgt spid="46086"/>
                                        </p:tgtEl>
                                        <p:attrNameLst>
                                          <p:attrName>fillcolor</p:attrName>
                                        </p:attrNameLst>
                                      </p:cBhvr>
                                      <p:by>
                                        <p:hsl h="7200000" s="0" l="0"/>
                                      </p:by>
                                    </p:animClr>
                                    <p:animClr clrSpc="hsl" dir="cw">
                                      <p:cBhvr>
                                        <p:cTn id="35" dur="500" fill="hold"/>
                                        <p:tgtEl>
                                          <p:spTgt spid="46086"/>
                                        </p:tgtEl>
                                        <p:attrNameLst>
                                          <p:attrName>stroke.color</p:attrName>
                                        </p:attrNameLst>
                                      </p:cBhvr>
                                      <p:by>
                                        <p:hsl h="7200000" s="0" l="0"/>
                                      </p:by>
                                    </p:animClr>
                                    <p:set>
                                      <p:cBhvr>
                                        <p:cTn id="36" dur="500" fill="hold"/>
                                        <p:tgtEl>
                                          <p:spTgt spid="46086"/>
                                        </p:tgtEl>
                                        <p:attrNameLst>
                                          <p:attrName>fill.type</p:attrName>
                                        </p:attrNameLst>
                                      </p:cBhvr>
                                      <p:to>
                                        <p:strVal val="solid"/>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46090">
                                            <p:txEl>
                                              <p:pRg st="0" end="0"/>
                                            </p:txEl>
                                          </p:spTgt>
                                        </p:tgtEl>
                                        <p:attrNameLst>
                                          <p:attrName>style.visibility</p:attrName>
                                        </p:attrNameLst>
                                      </p:cBhvr>
                                      <p:to>
                                        <p:strVal val="visible"/>
                                      </p:to>
                                    </p:set>
                                    <p:animEffect transition="in" filter="fade">
                                      <p:cBhvr>
                                        <p:cTn id="41" dur="500"/>
                                        <p:tgtEl>
                                          <p:spTgt spid="46090">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46090">
                                            <p:txEl>
                                              <p:pRg st="1" end="1"/>
                                            </p:txEl>
                                          </p:spTgt>
                                        </p:tgtEl>
                                        <p:attrNameLst>
                                          <p:attrName>style.visibility</p:attrName>
                                        </p:attrNameLst>
                                      </p:cBhvr>
                                      <p:to>
                                        <p:strVal val="visible"/>
                                      </p:to>
                                    </p:set>
                                    <p:animEffect transition="in" filter="fade">
                                      <p:cBhvr>
                                        <p:cTn id="46" dur="500"/>
                                        <p:tgtEl>
                                          <p:spTgt spid="46090">
                                            <p:txEl>
                                              <p:pRg st="1" end="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nodeType="clickEffect">
                                  <p:stCondLst>
                                    <p:cond delay="0"/>
                                  </p:stCondLst>
                                  <p:childTnLst>
                                    <p:set>
                                      <p:cBhvr>
                                        <p:cTn id="50" dur="1" fill="hold">
                                          <p:stCondLst>
                                            <p:cond delay="0"/>
                                          </p:stCondLst>
                                        </p:cTn>
                                        <p:tgtEl>
                                          <p:spTgt spid="46090">
                                            <p:txEl>
                                              <p:pRg st="2" end="2"/>
                                            </p:txEl>
                                          </p:spTgt>
                                        </p:tgtEl>
                                        <p:attrNameLst>
                                          <p:attrName>style.visibility</p:attrName>
                                        </p:attrNameLst>
                                      </p:cBhvr>
                                      <p:to>
                                        <p:strVal val="visible"/>
                                      </p:to>
                                    </p:set>
                                    <p:animEffect transition="in" filter="fade">
                                      <p:cBhvr>
                                        <p:cTn id="51" dur="500"/>
                                        <p:tgtEl>
                                          <p:spTgt spid="460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animBg="1"/>
      <p:bldP spid="46086" grpId="1" animBg="1"/>
      <p:bldP spid="46087" grpId="0" animBg="1"/>
      <p:bldP spid="4608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2"/>
          <p:cNvSpPr>
            <a:spLocks noChangeArrowheads="1"/>
          </p:cNvSpPr>
          <p:nvPr/>
        </p:nvSpPr>
        <p:spPr bwMode="auto">
          <a:xfrm rot="5454879" flipH="1">
            <a:off x="4129088" y="-803275"/>
            <a:ext cx="515937" cy="8031163"/>
          </a:xfrm>
          <a:prstGeom prst="triangle">
            <a:avLst>
              <a:gd name="adj" fmla="val 18343"/>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9" name="Rectangle 3"/>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1 </a:t>
            </a:r>
            <a:r>
              <a:rPr lang="zh-CN" altLang="en-US" smtClean="0">
                <a:solidFill>
                  <a:schemeClr val="accent1"/>
                </a:solidFill>
                <a:ea typeface="黑体" panose="02010609060101010101" pitchFamily="49" charset="-122"/>
              </a:rPr>
              <a:t>色彩基础</a:t>
            </a:r>
            <a:endParaRPr lang="zh-CN" altLang="en-US" sz="3600" smtClean="0">
              <a:solidFill>
                <a:schemeClr val="accent1"/>
              </a:solidFill>
              <a:ea typeface="HT" pitchFamily="18" charset="-122"/>
            </a:endParaRPr>
          </a:p>
        </p:txBody>
      </p:sp>
      <p:sp>
        <p:nvSpPr>
          <p:cNvPr id="1030" name="Rectangle 4"/>
          <p:cNvSpPr>
            <a:spLocks noGrp="1" noChangeArrowheads="1"/>
          </p:cNvSpPr>
          <p:nvPr>
            <p:ph type="body" idx="1"/>
          </p:nvPr>
        </p:nvSpPr>
        <p:spPr>
          <a:xfrm>
            <a:off x="381000" y="1752600"/>
            <a:ext cx="8305800" cy="4772025"/>
          </a:xfrm>
        </p:spPr>
        <p:txBody>
          <a:bodyPr/>
          <a:lstStyle/>
          <a:p>
            <a:pPr marL="609600" indent="-609600" eaLnBrk="1" hangingPunct="1">
              <a:buFontTx/>
              <a:buNone/>
            </a:pPr>
            <a:r>
              <a:rPr lang="en-US" altLang="zh-CN" sz="2400" smtClean="0">
                <a:solidFill>
                  <a:srgbClr val="FFFFFF"/>
                </a:solidFill>
              </a:rPr>
              <a:t>3.  </a:t>
            </a:r>
            <a:r>
              <a:rPr lang="zh-CN" altLang="en-US" sz="2400" smtClean="0">
                <a:solidFill>
                  <a:srgbClr val="FFFFFF"/>
                </a:solidFill>
              </a:rPr>
              <a:t>电磁波的种类与可见光</a:t>
            </a:r>
          </a:p>
          <a:p>
            <a:pPr marL="609600" indent="-609600" eaLnBrk="1" hangingPunct="1">
              <a:buFont typeface="Wingdings" panose="05000000000000000000" pitchFamily="2" charset="2"/>
              <a:buAutoNum type="arabicPeriod"/>
            </a:pPr>
            <a:endParaRPr lang="en-US" altLang="zh-CN" sz="2400" smtClean="0">
              <a:solidFill>
                <a:srgbClr val="FFFFFF"/>
              </a:solidFill>
            </a:endParaRPr>
          </a:p>
        </p:txBody>
      </p:sp>
      <p:sp>
        <p:nvSpPr>
          <p:cNvPr id="1031" name="Rectangle 5"/>
          <p:cNvSpPr>
            <a:spLocks noChangeArrowheads="1"/>
          </p:cNvSpPr>
          <p:nvPr/>
        </p:nvSpPr>
        <p:spPr bwMode="auto">
          <a:xfrm>
            <a:off x="582613" y="4254500"/>
            <a:ext cx="1190625" cy="912813"/>
          </a:xfrm>
          <a:prstGeom prst="rect">
            <a:avLst/>
          </a:prstGeom>
          <a:solidFill>
            <a:srgbClr val="FF3300">
              <a:alpha val="50195"/>
            </a:srgbClr>
          </a:solidFill>
          <a:ln w="28575">
            <a:solidFill>
              <a:srgbClr val="0099FF"/>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2" name="Rectangle 6"/>
          <p:cNvSpPr>
            <a:spLocks noChangeArrowheads="1"/>
          </p:cNvSpPr>
          <p:nvPr/>
        </p:nvSpPr>
        <p:spPr bwMode="auto">
          <a:xfrm>
            <a:off x="1760538" y="4252913"/>
            <a:ext cx="1190625" cy="912812"/>
          </a:xfrm>
          <a:prstGeom prst="rect">
            <a:avLst/>
          </a:prstGeom>
          <a:solidFill>
            <a:srgbClr val="FF3300">
              <a:alpha val="50195"/>
            </a:srgbClr>
          </a:solidFill>
          <a:ln w="28575">
            <a:solidFill>
              <a:srgbClr val="0099FF"/>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3" name="Rectangle 7"/>
          <p:cNvSpPr>
            <a:spLocks noChangeArrowheads="1"/>
          </p:cNvSpPr>
          <p:nvPr/>
        </p:nvSpPr>
        <p:spPr bwMode="auto">
          <a:xfrm>
            <a:off x="2936875" y="4254500"/>
            <a:ext cx="1190625" cy="912813"/>
          </a:xfrm>
          <a:prstGeom prst="rect">
            <a:avLst/>
          </a:prstGeom>
          <a:solidFill>
            <a:srgbClr val="FF3300">
              <a:alpha val="50195"/>
            </a:srgbClr>
          </a:solidFill>
          <a:ln w="28575">
            <a:solidFill>
              <a:srgbClr val="0099FF"/>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4" name="Rectangle 8"/>
          <p:cNvSpPr>
            <a:spLocks noChangeArrowheads="1"/>
          </p:cNvSpPr>
          <p:nvPr/>
        </p:nvSpPr>
        <p:spPr bwMode="auto">
          <a:xfrm>
            <a:off x="5307013" y="4254500"/>
            <a:ext cx="1190625" cy="912813"/>
          </a:xfrm>
          <a:prstGeom prst="rect">
            <a:avLst/>
          </a:prstGeom>
          <a:solidFill>
            <a:srgbClr val="990099">
              <a:alpha val="50195"/>
            </a:srgbClr>
          </a:solidFill>
          <a:ln w="28575">
            <a:solidFill>
              <a:srgbClr val="0099FF"/>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5" name="Rectangle 9"/>
          <p:cNvSpPr>
            <a:spLocks noChangeArrowheads="1"/>
          </p:cNvSpPr>
          <p:nvPr/>
        </p:nvSpPr>
        <p:spPr bwMode="auto">
          <a:xfrm>
            <a:off x="6484938" y="4252913"/>
            <a:ext cx="1190625" cy="912812"/>
          </a:xfrm>
          <a:prstGeom prst="rect">
            <a:avLst/>
          </a:prstGeom>
          <a:solidFill>
            <a:srgbClr val="990099">
              <a:alpha val="50195"/>
            </a:srgbClr>
          </a:solidFill>
          <a:ln w="28575">
            <a:solidFill>
              <a:srgbClr val="0099FF"/>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6" name="Text Box 10"/>
          <p:cNvSpPr txBox="1">
            <a:spLocks noChangeArrowheads="1"/>
          </p:cNvSpPr>
          <p:nvPr/>
        </p:nvSpPr>
        <p:spPr bwMode="auto">
          <a:xfrm>
            <a:off x="3960813" y="3544888"/>
            <a:ext cx="1482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可见光</a:t>
            </a:r>
          </a:p>
        </p:txBody>
      </p:sp>
      <p:sp>
        <p:nvSpPr>
          <p:cNvPr id="1037" name="Text Box 11"/>
          <p:cNvSpPr txBox="1">
            <a:spLocks noChangeArrowheads="1"/>
          </p:cNvSpPr>
          <p:nvPr/>
        </p:nvSpPr>
        <p:spPr bwMode="auto">
          <a:xfrm>
            <a:off x="2824163" y="3530600"/>
            <a:ext cx="1482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红外线</a:t>
            </a:r>
          </a:p>
        </p:txBody>
      </p:sp>
      <p:sp>
        <p:nvSpPr>
          <p:cNvPr id="1038" name="Text Box 12"/>
          <p:cNvSpPr txBox="1">
            <a:spLocks noChangeArrowheads="1"/>
          </p:cNvSpPr>
          <p:nvPr/>
        </p:nvSpPr>
        <p:spPr bwMode="auto">
          <a:xfrm>
            <a:off x="5264150" y="3530600"/>
            <a:ext cx="1482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紫外线</a:t>
            </a:r>
          </a:p>
        </p:txBody>
      </p:sp>
      <p:sp>
        <p:nvSpPr>
          <p:cNvPr id="1039" name="Rectangle 13"/>
          <p:cNvSpPr>
            <a:spLocks noChangeArrowheads="1"/>
          </p:cNvSpPr>
          <p:nvPr/>
        </p:nvSpPr>
        <p:spPr bwMode="auto">
          <a:xfrm>
            <a:off x="7677150" y="4254500"/>
            <a:ext cx="1190625" cy="912813"/>
          </a:xfrm>
          <a:prstGeom prst="rect">
            <a:avLst/>
          </a:prstGeom>
          <a:solidFill>
            <a:srgbClr val="990099">
              <a:alpha val="50195"/>
            </a:srgbClr>
          </a:solidFill>
          <a:ln w="28575">
            <a:solidFill>
              <a:srgbClr val="0099FF"/>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40" name="Text Box 14"/>
          <p:cNvSpPr txBox="1">
            <a:spLocks noChangeArrowheads="1"/>
          </p:cNvSpPr>
          <p:nvPr/>
        </p:nvSpPr>
        <p:spPr bwMode="auto">
          <a:xfrm>
            <a:off x="234950" y="3544888"/>
            <a:ext cx="2728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广播、雷达、电视、</a:t>
            </a:r>
          </a:p>
        </p:txBody>
      </p:sp>
      <p:sp>
        <p:nvSpPr>
          <p:cNvPr id="1041" name="Text Box 15"/>
          <p:cNvSpPr txBox="1">
            <a:spLocks noChangeArrowheads="1"/>
          </p:cNvSpPr>
          <p:nvPr/>
        </p:nvSpPr>
        <p:spPr bwMode="auto">
          <a:xfrm>
            <a:off x="6511925" y="3530600"/>
            <a:ext cx="2465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t>X</a:t>
            </a:r>
            <a:r>
              <a:rPr lang="zh-CN" altLang="en-US"/>
              <a:t>射线、伽玛线</a:t>
            </a:r>
          </a:p>
        </p:txBody>
      </p:sp>
      <p:sp>
        <p:nvSpPr>
          <p:cNvPr id="1042" name="Text Box 16"/>
          <p:cNvSpPr txBox="1">
            <a:spLocks noChangeArrowheads="1"/>
          </p:cNvSpPr>
          <p:nvPr/>
        </p:nvSpPr>
        <p:spPr bwMode="auto">
          <a:xfrm>
            <a:off x="373063" y="5473700"/>
            <a:ext cx="2398712"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600m-200 m</a:t>
            </a:r>
          </a:p>
          <a:p>
            <a:pPr algn="ctr" eaLnBrk="1" hangingPunct="1">
              <a:spcBef>
                <a:spcPct val="50000"/>
              </a:spcBef>
            </a:pPr>
            <a:r>
              <a:rPr lang="zh-CN" altLang="en-US"/>
              <a:t>频率低</a:t>
            </a:r>
          </a:p>
        </p:txBody>
      </p:sp>
      <p:sp>
        <p:nvSpPr>
          <p:cNvPr id="1043" name="Text Box 17"/>
          <p:cNvSpPr txBox="1">
            <a:spLocks noChangeArrowheads="1"/>
          </p:cNvSpPr>
          <p:nvPr/>
        </p:nvSpPr>
        <p:spPr bwMode="auto">
          <a:xfrm>
            <a:off x="7245350" y="5445125"/>
            <a:ext cx="16764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pPr>
            <a:r>
              <a:rPr kumimoji="0" lang="en-US" altLang="zh-CN" sz="2000"/>
              <a:t>&lt; 0.1 nm</a:t>
            </a:r>
          </a:p>
          <a:p>
            <a:pPr algn="ctr" eaLnBrk="1" hangingPunct="1">
              <a:spcBef>
                <a:spcPct val="50000"/>
              </a:spcBef>
            </a:pPr>
            <a:r>
              <a:rPr lang="zh-CN" altLang="en-US"/>
              <a:t>频率高</a:t>
            </a:r>
          </a:p>
        </p:txBody>
      </p:sp>
      <p:sp>
        <p:nvSpPr>
          <p:cNvPr id="1044" name="Text Box 18"/>
          <p:cNvSpPr txBox="1">
            <a:spLocks noChangeArrowheads="1"/>
          </p:cNvSpPr>
          <p:nvPr/>
        </p:nvSpPr>
        <p:spPr bwMode="auto">
          <a:xfrm>
            <a:off x="249238" y="2798763"/>
            <a:ext cx="8645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ea typeface="黑体" panose="02010609060101010101" pitchFamily="49" charset="-122"/>
              </a:rPr>
              <a:t>波长</a:t>
            </a:r>
            <a:r>
              <a:rPr lang="zh-CN" altLang="en-US"/>
              <a:t>：米     厘米	毫米	  微米			纳米	  皮米</a:t>
            </a:r>
          </a:p>
        </p:txBody>
      </p:sp>
      <p:sp>
        <p:nvSpPr>
          <p:cNvPr id="1045" name="Text Box 19"/>
          <p:cNvSpPr txBox="1">
            <a:spLocks noChangeArrowheads="1"/>
          </p:cNvSpPr>
          <p:nvPr/>
        </p:nvSpPr>
        <p:spPr bwMode="auto">
          <a:xfrm>
            <a:off x="3159125" y="5487988"/>
            <a:ext cx="3074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波长</a:t>
            </a:r>
            <a:r>
              <a:rPr lang="en-US" altLang="zh-CN" sz="2000"/>
              <a:t>760</a:t>
            </a:r>
            <a:r>
              <a:rPr lang="zh-CN" altLang="en-US" sz="2000"/>
              <a:t>～</a:t>
            </a:r>
            <a:r>
              <a:rPr lang="en-US" altLang="zh-CN" sz="2000"/>
              <a:t>400 nm</a:t>
            </a:r>
          </a:p>
        </p:txBody>
      </p:sp>
      <p:sp>
        <p:nvSpPr>
          <p:cNvPr id="1046" name="Freeform 20"/>
          <p:cNvSpPr>
            <a:spLocks/>
          </p:cNvSpPr>
          <p:nvPr/>
        </p:nvSpPr>
        <p:spPr bwMode="auto">
          <a:xfrm>
            <a:off x="811213" y="2636838"/>
            <a:ext cx="3027362" cy="792162"/>
          </a:xfrm>
          <a:custGeom>
            <a:avLst/>
            <a:gdLst>
              <a:gd name="T0" fmla="*/ 3815 w 3815"/>
              <a:gd name="T1" fmla="*/ 1497 h 1497"/>
              <a:gd name="T2" fmla="*/ 3815 w 3815"/>
              <a:gd name="T3" fmla="*/ 1497 h 1497"/>
              <a:gd name="T4" fmla="*/ 3472 w 3815"/>
              <a:gd name="T5" fmla="*/ 1355 h 1497"/>
              <a:gd name="T6" fmla="*/ 3152 w 3815"/>
              <a:gd name="T7" fmla="*/ 1221 h 1497"/>
              <a:gd name="T8" fmla="*/ 2851 w 3815"/>
              <a:gd name="T9" fmla="*/ 1096 h 1497"/>
              <a:gd name="T10" fmla="*/ 2569 w 3815"/>
              <a:gd name="T11" fmla="*/ 981 h 1497"/>
              <a:gd name="T12" fmla="*/ 2308 w 3815"/>
              <a:gd name="T13" fmla="*/ 874 h 1497"/>
              <a:gd name="T14" fmla="*/ 2064 w 3815"/>
              <a:gd name="T15" fmla="*/ 775 h 1497"/>
              <a:gd name="T16" fmla="*/ 1839 w 3815"/>
              <a:gd name="T17" fmla="*/ 683 h 1497"/>
              <a:gd name="T18" fmla="*/ 1631 w 3815"/>
              <a:gd name="T19" fmla="*/ 599 h 1497"/>
              <a:gd name="T20" fmla="*/ 1437 w 3815"/>
              <a:gd name="T21" fmla="*/ 522 h 1497"/>
              <a:gd name="T22" fmla="*/ 1262 w 3815"/>
              <a:gd name="T23" fmla="*/ 453 h 1497"/>
              <a:gd name="T24" fmla="*/ 1100 w 3815"/>
              <a:gd name="T25" fmla="*/ 390 h 1497"/>
              <a:gd name="T26" fmla="*/ 952 w 3815"/>
              <a:gd name="T27" fmla="*/ 332 h 1497"/>
              <a:gd name="T28" fmla="*/ 820 w 3815"/>
              <a:gd name="T29" fmla="*/ 280 h 1497"/>
              <a:gd name="T30" fmla="*/ 700 w 3815"/>
              <a:gd name="T31" fmla="*/ 235 h 1497"/>
              <a:gd name="T32" fmla="*/ 591 w 3815"/>
              <a:gd name="T33" fmla="*/ 194 h 1497"/>
              <a:gd name="T34" fmla="*/ 495 w 3815"/>
              <a:gd name="T35" fmla="*/ 159 h 1497"/>
              <a:gd name="T36" fmla="*/ 410 w 3815"/>
              <a:gd name="T37" fmla="*/ 128 h 1497"/>
              <a:gd name="T38" fmla="*/ 335 w 3815"/>
              <a:gd name="T39" fmla="*/ 101 h 1497"/>
              <a:gd name="T40" fmla="*/ 270 w 3815"/>
              <a:gd name="T41" fmla="*/ 78 h 1497"/>
              <a:gd name="T42" fmla="*/ 215 w 3815"/>
              <a:gd name="T43" fmla="*/ 60 h 1497"/>
              <a:gd name="T44" fmla="*/ 167 w 3815"/>
              <a:gd name="T45" fmla="*/ 44 h 1497"/>
              <a:gd name="T46" fmla="*/ 126 w 3815"/>
              <a:gd name="T47" fmla="*/ 31 h 1497"/>
              <a:gd name="T48" fmla="*/ 93 w 3815"/>
              <a:gd name="T49" fmla="*/ 21 h 1497"/>
              <a:gd name="T50" fmla="*/ 67 w 3815"/>
              <a:gd name="T51" fmla="*/ 13 h 1497"/>
              <a:gd name="T52" fmla="*/ 45 w 3815"/>
              <a:gd name="T53" fmla="*/ 8 h 1497"/>
              <a:gd name="T54" fmla="*/ 29 w 3815"/>
              <a:gd name="T55" fmla="*/ 4 h 1497"/>
              <a:gd name="T56" fmla="*/ 18 w 3815"/>
              <a:gd name="T57" fmla="*/ 2 h 1497"/>
              <a:gd name="T58" fmla="*/ 9 w 3815"/>
              <a:gd name="T59" fmla="*/ 1 h 1497"/>
              <a:gd name="T60" fmla="*/ 4 w 3815"/>
              <a:gd name="T61" fmla="*/ 0 h 1497"/>
              <a:gd name="T62" fmla="*/ 1 w 3815"/>
              <a:gd name="T63" fmla="*/ 1 h 1497"/>
              <a:gd name="T64" fmla="*/ 0 w 3815"/>
              <a:gd name="T65" fmla="*/ 1 h 1497"/>
              <a:gd name="T66" fmla="*/ 0 w 3815"/>
              <a:gd name="T67" fmla="*/ 1 h 14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15"/>
              <a:gd name="T103" fmla="*/ 0 h 1497"/>
              <a:gd name="T104" fmla="*/ 3815 w 3815"/>
              <a:gd name="T105" fmla="*/ 1497 h 14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15" h="1497">
                <a:moveTo>
                  <a:pt x="3815" y="1497"/>
                </a:moveTo>
                <a:lnTo>
                  <a:pt x="3815" y="1497"/>
                </a:lnTo>
                <a:lnTo>
                  <a:pt x="3472" y="1355"/>
                </a:lnTo>
                <a:lnTo>
                  <a:pt x="3152" y="1221"/>
                </a:lnTo>
                <a:lnTo>
                  <a:pt x="2851" y="1096"/>
                </a:lnTo>
                <a:lnTo>
                  <a:pt x="2569" y="981"/>
                </a:lnTo>
                <a:lnTo>
                  <a:pt x="2308" y="874"/>
                </a:lnTo>
                <a:lnTo>
                  <a:pt x="2064" y="775"/>
                </a:lnTo>
                <a:lnTo>
                  <a:pt x="1839" y="683"/>
                </a:lnTo>
                <a:lnTo>
                  <a:pt x="1631" y="599"/>
                </a:lnTo>
                <a:lnTo>
                  <a:pt x="1437" y="522"/>
                </a:lnTo>
                <a:lnTo>
                  <a:pt x="1262" y="453"/>
                </a:lnTo>
                <a:lnTo>
                  <a:pt x="1100" y="390"/>
                </a:lnTo>
                <a:lnTo>
                  <a:pt x="952" y="332"/>
                </a:lnTo>
                <a:lnTo>
                  <a:pt x="820" y="280"/>
                </a:lnTo>
                <a:lnTo>
                  <a:pt x="700" y="235"/>
                </a:lnTo>
                <a:lnTo>
                  <a:pt x="591" y="194"/>
                </a:lnTo>
                <a:lnTo>
                  <a:pt x="495" y="159"/>
                </a:lnTo>
                <a:lnTo>
                  <a:pt x="410" y="128"/>
                </a:lnTo>
                <a:lnTo>
                  <a:pt x="335" y="101"/>
                </a:lnTo>
                <a:lnTo>
                  <a:pt x="270" y="78"/>
                </a:lnTo>
                <a:lnTo>
                  <a:pt x="215" y="60"/>
                </a:lnTo>
                <a:lnTo>
                  <a:pt x="167" y="44"/>
                </a:lnTo>
                <a:lnTo>
                  <a:pt x="126" y="31"/>
                </a:lnTo>
                <a:lnTo>
                  <a:pt x="93" y="21"/>
                </a:lnTo>
                <a:lnTo>
                  <a:pt x="67" y="13"/>
                </a:lnTo>
                <a:lnTo>
                  <a:pt x="45" y="8"/>
                </a:lnTo>
                <a:lnTo>
                  <a:pt x="29" y="4"/>
                </a:lnTo>
                <a:lnTo>
                  <a:pt x="18" y="2"/>
                </a:lnTo>
                <a:lnTo>
                  <a:pt x="9" y="1"/>
                </a:lnTo>
                <a:lnTo>
                  <a:pt x="4" y="0"/>
                </a:lnTo>
                <a:lnTo>
                  <a:pt x="1" y="1"/>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21"/>
          <p:cNvSpPr>
            <a:spLocks/>
          </p:cNvSpPr>
          <p:nvPr/>
        </p:nvSpPr>
        <p:spPr bwMode="auto">
          <a:xfrm>
            <a:off x="4633913" y="2646363"/>
            <a:ext cx="2911475" cy="782637"/>
          </a:xfrm>
          <a:custGeom>
            <a:avLst/>
            <a:gdLst>
              <a:gd name="T0" fmla="*/ 0 w 3667"/>
              <a:gd name="T1" fmla="*/ 1478 h 1478"/>
              <a:gd name="T2" fmla="*/ 0 w 3667"/>
              <a:gd name="T3" fmla="*/ 1478 h 1478"/>
              <a:gd name="T4" fmla="*/ 331 w 3667"/>
              <a:gd name="T5" fmla="*/ 1336 h 1478"/>
              <a:gd name="T6" fmla="*/ 642 w 3667"/>
              <a:gd name="T7" fmla="*/ 1202 h 1478"/>
              <a:gd name="T8" fmla="*/ 933 w 3667"/>
              <a:gd name="T9" fmla="*/ 1078 h 1478"/>
              <a:gd name="T10" fmla="*/ 1204 w 3667"/>
              <a:gd name="T11" fmla="*/ 963 h 1478"/>
              <a:gd name="T12" fmla="*/ 1457 w 3667"/>
              <a:gd name="T13" fmla="*/ 856 h 1478"/>
              <a:gd name="T14" fmla="*/ 1692 w 3667"/>
              <a:gd name="T15" fmla="*/ 758 h 1478"/>
              <a:gd name="T16" fmla="*/ 1909 w 3667"/>
              <a:gd name="T17" fmla="*/ 666 h 1478"/>
              <a:gd name="T18" fmla="*/ 2110 w 3667"/>
              <a:gd name="T19" fmla="*/ 583 h 1478"/>
              <a:gd name="T20" fmla="*/ 2296 w 3667"/>
              <a:gd name="T21" fmla="*/ 506 h 1478"/>
              <a:gd name="T22" fmla="*/ 2465 w 3667"/>
              <a:gd name="T23" fmla="*/ 438 h 1478"/>
              <a:gd name="T24" fmla="*/ 2620 w 3667"/>
              <a:gd name="T25" fmla="*/ 375 h 1478"/>
              <a:gd name="T26" fmla="*/ 2762 w 3667"/>
              <a:gd name="T27" fmla="*/ 319 h 1478"/>
              <a:gd name="T28" fmla="*/ 2889 w 3667"/>
              <a:gd name="T29" fmla="*/ 269 h 1478"/>
              <a:gd name="T30" fmla="*/ 3004 w 3667"/>
              <a:gd name="T31" fmla="*/ 223 h 1478"/>
              <a:gd name="T32" fmla="*/ 3108 w 3667"/>
              <a:gd name="T33" fmla="*/ 183 h 1478"/>
              <a:gd name="T34" fmla="*/ 3200 w 3667"/>
              <a:gd name="T35" fmla="*/ 149 h 1478"/>
              <a:gd name="T36" fmla="*/ 3281 w 3667"/>
              <a:gd name="T37" fmla="*/ 119 h 1478"/>
              <a:gd name="T38" fmla="*/ 3353 w 3667"/>
              <a:gd name="T39" fmla="*/ 93 h 1478"/>
              <a:gd name="T40" fmla="*/ 3415 w 3667"/>
              <a:gd name="T41" fmla="*/ 71 h 1478"/>
              <a:gd name="T42" fmla="*/ 3468 w 3667"/>
              <a:gd name="T43" fmla="*/ 53 h 1478"/>
              <a:gd name="T44" fmla="*/ 3513 w 3667"/>
              <a:gd name="T45" fmla="*/ 39 h 1478"/>
              <a:gd name="T46" fmla="*/ 3551 w 3667"/>
              <a:gd name="T47" fmla="*/ 27 h 1478"/>
              <a:gd name="T48" fmla="*/ 3582 w 3667"/>
              <a:gd name="T49" fmla="*/ 17 h 1478"/>
              <a:gd name="T50" fmla="*/ 3607 w 3667"/>
              <a:gd name="T51" fmla="*/ 10 h 1478"/>
              <a:gd name="T52" fmla="*/ 3626 w 3667"/>
              <a:gd name="T53" fmla="*/ 5 h 1478"/>
              <a:gd name="T54" fmla="*/ 3641 w 3667"/>
              <a:gd name="T55" fmla="*/ 2 h 1478"/>
              <a:gd name="T56" fmla="*/ 3652 w 3667"/>
              <a:gd name="T57" fmla="*/ 1 h 1478"/>
              <a:gd name="T58" fmla="*/ 3660 w 3667"/>
              <a:gd name="T59" fmla="*/ 0 h 1478"/>
              <a:gd name="T60" fmla="*/ 3664 w 3667"/>
              <a:gd name="T61" fmla="*/ 0 h 1478"/>
              <a:gd name="T62" fmla="*/ 3666 w 3667"/>
              <a:gd name="T63" fmla="*/ 0 h 1478"/>
              <a:gd name="T64" fmla="*/ 3667 w 3667"/>
              <a:gd name="T65" fmla="*/ 1 h 1478"/>
              <a:gd name="T66" fmla="*/ 3667 w 3667"/>
              <a:gd name="T67" fmla="*/ 1 h 14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67"/>
              <a:gd name="T103" fmla="*/ 0 h 1478"/>
              <a:gd name="T104" fmla="*/ 3667 w 3667"/>
              <a:gd name="T105" fmla="*/ 1478 h 14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67" h="1478">
                <a:moveTo>
                  <a:pt x="0" y="1478"/>
                </a:moveTo>
                <a:lnTo>
                  <a:pt x="0" y="1478"/>
                </a:lnTo>
                <a:lnTo>
                  <a:pt x="331" y="1336"/>
                </a:lnTo>
                <a:lnTo>
                  <a:pt x="642" y="1202"/>
                </a:lnTo>
                <a:lnTo>
                  <a:pt x="933" y="1078"/>
                </a:lnTo>
                <a:lnTo>
                  <a:pt x="1204" y="963"/>
                </a:lnTo>
                <a:lnTo>
                  <a:pt x="1457" y="856"/>
                </a:lnTo>
                <a:lnTo>
                  <a:pt x="1692" y="758"/>
                </a:lnTo>
                <a:lnTo>
                  <a:pt x="1909" y="666"/>
                </a:lnTo>
                <a:lnTo>
                  <a:pt x="2110" y="583"/>
                </a:lnTo>
                <a:lnTo>
                  <a:pt x="2296" y="506"/>
                </a:lnTo>
                <a:lnTo>
                  <a:pt x="2465" y="438"/>
                </a:lnTo>
                <a:lnTo>
                  <a:pt x="2620" y="375"/>
                </a:lnTo>
                <a:lnTo>
                  <a:pt x="2762" y="319"/>
                </a:lnTo>
                <a:lnTo>
                  <a:pt x="2889" y="269"/>
                </a:lnTo>
                <a:lnTo>
                  <a:pt x="3004" y="223"/>
                </a:lnTo>
                <a:lnTo>
                  <a:pt x="3108" y="183"/>
                </a:lnTo>
                <a:lnTo>
                  <a:pt x="3200" y="149"/>
                </a:lnTo>
                <a:lnTo>
                  <a:pt x="3281" y="119"/>
                </a:lnTo>
                <a:lnTo>
                  <a:pt x="3353" y="93"/>
                </a:lnTo>
                <a:lnTo>
                  <a:pt x="3415" y="71"/>
                </a:lnTo>
                <a:lnTo>
                  <a:pt x="3468" y="53"/>
                </a:lnTo>
                <a:lnTo>
                  <a:pt x="3513" y="39"/>
                </a:lnTo>
                <a:lnTo>
                  <a:pt x="3551" y="27"/>
                </a:lnTo>
                <a:lnTo>
                  <a:pt x="3582" y="17"/>
                </a:lnTo>
                <a:lnTo>
                  <a:pt x="3607" y="10"/>
                </a:lnTo>
                <a:lnTo>
                  <a:pt x="3626" y="5"/>
                </a:lnTo>
                <a:lnTo>
                  <a:pt x="3641" y="2"/>
                </a:lnTo>
                <a:lnTo>
                  <a:pt x="3652" y="1"/>
                </a:lnTo>
                <a:lnTo>
                  <a:pt x="3660" y="0"/>
                </a:lnTo>
                <a:lnTo>
                  <a:pt x="3664" y="0"/>
                </a:lnTo>
                <a:lnTo>
                  <a:pt x="3666" y="0"/>
                </a:lnTo>
                <a:lnTo>
                  <a:pt x="3667"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aphicFrame>
        <p:nvGraphicFramePr>
          <p:cNvPr id="1026" name="Object 22"/>
          <p:cNvGraphicFramePr>
            <a:graphicFrameLocks noChangeAspect="1"/>
          </p:cNvGraphicFramePr>
          <p:nvPr/>
        </p:nvGraphicFramePr>
        <p:xfrm>
          <a:off x="4141788" y="4246563"/>
          <a:ext cx="1136650" cy="946150"/>
        </p:xfrm>
        <a:graphic>
          <a:graphicData uri="http://schemas.openxmlformats.org/presentationml/2006/ole">
            <mc:AlternateContent xmlns:mc="http://schemas.openxmlformats.org/markup-compatibility/2006">
              <mc:Choice xmlns:v="urn:schemas-microsoft-com:vml" Requires="v">
                <p:oleObj spid="_x0000_s1058" name="位图图像" r:id="rId3" imgW="4657143" imgH="724001" progId="Paint.Picture">
                  <p:embed/>
                </p:oleObj>
              </mc:Choice>
              <mc:Fallback>
                <p:oleObj name="位图图像" r:id="rId3" imgW="4657143" imgH="724001" progId="Paint.Picture">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788" y="4246563"/>
                        <a:ext cx="11366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23"/>
          <p:cNvGraphicFramePr>
            <a:graphicFrameLocks noChangeAspect="1"/>
          </p:cNvGraphicFramePr>
          <p:nvPr/>
        </p:nvGraphicFramePr>
        <p:xfrm>
          <a:off x="4695825" y="1433513"/>
          <a:ext cx="4211638" cy="946150"/>
        </p:xfrm>
        <a:graphic>
          <a:graphicData uri="http://schemas.openxmlformats.org/presentationml/2006/ole">
            <mc:AlternateContent xmlns:mc="http://schemas.openxmlformats.org/markup-compatibility/2006">
              <mc:Choice xmlns:v="urn:schemas-microsoft-com:vml" Requires="v">
                <p:oleObj spid="_x0000_s1059" name="位图图像" r:id="rId5" imgW="4657143" imgH="724001" progId="Paint.Picture">
                  <p:embed/>
                </p:oleObj>
              </mc:Choice>
              <mc:Fallback>
                <p:oleObj name="位图图像" r:id="rId5" imgW="4657143" imgH="724001" progId="Paint.Picture">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25" y="1433513"/>
                        <a:ext cx="42116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8" name="Line 24"/>
          <p:cNvSpPr>
            <a:spLocks noChangeShapeType="1"/>
          </p:cNvSpPr>
          <p:nvPr/>
        </p:nvSpPr>
        <p:spPr bwMode="auto">
          <a:xfrm>
            <a:off x="381000" y="1600200"/>
            <a:ext cx="4191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4" descr="11168684323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143000"/>
            <a:ext cx="3881438" cy="5715000"/>
          </a:xfrm>
          <a:prstGeom prst="rect">
            <a:avLst/>
          </a:prstGeom>
          <a:noFill/>
          <a:extLst>
            <a:ext uri="{909E8E84-426E-40DD-AFC4-6F175D3DCCD1}">
              <a14:hiddenFill xmlns:a14="http://schemas.microsoft.com/office/drawing/2010/main">
                <a:solidFill>
                  <a:srgbClr val="FFFFFF"/>
                </a:solidFill>
              </a14:hiddenFill>
            </a:ext>
          </a:extLst>
        </p:spPr>
      </p:pic>
      <p:pic>
        <p:nvPicPr>
          <p:cNvPr id="55301" name="Picture 5" descr="111686843230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3" y="1143000"/>
            <a:ext cx="3881437" cy="5715000"/>
          </a:xfrm>
          <a:prstGeom prst="rect">
            <a:avLst/>
          </a:prstGeom>
          <a:noFill/>
          <a:extLst>
            <a:ext uri="{909E8E84-426E-40DD-AFC4-6F175D3DCCD1}">
              <a14:hiddenFill xmlns:a14="http://schemas.microsoft.com/office/drawing/2010/main">
                <a:solidFill>
                  <a:srgbClr val="FFFFFF"/>
                </a:solidFill>
              </a14:hiddenFill>
            </a:ext>
          </a:extLst>
        </p:spPr>
      </p:pic>
      <p:sp>
        <p:nvSpPr>
          <p:cNvPr id="55302" name="Text Box 6"/>
          <p:cNvSpPr txBox="1">
            <a:spLocks noChangeArrowheads="1"/>
          </p:cNvSpPr>
          <p:nvPr/>
        </p:nvSpPr>
        <p:spPr bwMode="auto">
          <a:xfrm>
            <a:off x="1600200" y="228600"/>
            <a:ext cx="6172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accent2"/>
                </a:solidFill>
              </a:rPr>
              <a:t>思考：</a:t>
            </a:r>
            <a:r>
              <a:rPr lang="zh-CN" altLang="en-US" b="1"/>
              <a:t>下图中</a:t>
            </a:r>
            <a:r>
              <a:rPr lang="en-US" altLang="zh-CN" b="1"/>
              <a:t>MM</a:t>
            </a:r>
            <a:r>
              <a:rPr lang="zh-CN" altLang="en-US" b="1"/>
              <a:t>衣服的颜色变化了，实际是</a:t>
            </a:r>
            <a:r>
              <a:rPr lang="en-US" altLang="zh-CN" b="1"/>
              <a:t>HSB</a:t>
            </a:r>
            <a:r>
              <a:rPr lang="zh-CN" altLang="en-US" b="1"/>
              <a:t>模型中的什么特性发生的变化？</a:t>
            </a:r>
          </a:p>
        </p:txBody>
      </p:sp>
    </p:spTree>
    <p:extLst>
      <p:ext uri="{BB962C8B-B14F-4D97-AF65-F5344CB8AC3E}">
        <p14:creationId xmlns:p14="http://schemas.microsoft.com/office/powerpoint/2010/main" val="1827309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additive="base">
                                        <p:cTn id="7" dur="1000" fill="hold"/>
                                        <p:tgtEl>
                                          <p:spTgt spid="55300"/>
                                        </p:tgtEl>
                                        <p:attrNameLst>
                                          <p:attrName>ppt_x</p:attrName>
                                        </p:attrNameLst>
                                      </p:cBhvr>
                                      <p:tavLst>
                                        <p:tav tm="0">
                                          <p:val>
                                            <p:strVal val="0-#ppt_w/2"/>
                                          </p:val>
                                        </p:tav>
                                        <p:tav tm="100000">
                                          <p:val>
                                            <p:strVal val="#ppt_x"/>
                                          </p:val>
                                        </p:tav>
                                      </p:tavLst>
                                    </p:anim>
                                    <p:anim calcmode="lin" valueType="num">
                                      <p:cBhvr additive="base">
                                        <p:cTn id="8" dur="1000" fill="hold"/>
                                        <p:tgtEl>
                                          <p:spTgt spid="5530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2" fill="hold" nodeType="afterEffect">
                                  <p:stCondLst>
                                    <p:cond delay="0"/>
                                  </p:stCondLst>
                                  <p:childTnLst>
                                    <p:set>
                                      <p:cBhvr>
                                        <p:cTn id="11" dur="1" fill="hold">
                                          <p:stCondLst>
                                            <p:cond delay="0"/>
                                          </p:stCondLst>
                                        </p:cTn>
                                        <p:tgtEl>
                                          <p:spTgt spid="55301"/>
                                        </p:tgtEl>
                                        <p:attrNameLst>
                                          <p:attrName>style.visibility</p:attrName>
                                        </p:attrNameLst>
                                      </p:cBhvr>
                                      <p:to>
                                        <p:strVal val="visible"/>
                                      </p:to>
                                    </p:set>
                                    <p:anim calcmode="lin" valueType="num">
                                      <p:cBhvr additive="base">
                                        <p:cTn id="12" dur="1000" fill="hold"/>
                                        <p:tgtEl>
                                          <p:spTgt spid="55301"/>
                                        </p:tgtEl>
                                        <p:attrNameLst>
                                          <p:attrName>ppt_x</p:attrName>
                                        </p:attrNameLst>
                                      </p:cBhvr>
                                      <p:tavLst>
                                        <p:tav tm="0">
                                          <p:val>
                                            <p:strVal val="1+#ppt_w/2"/>
                                          </p:val>
                                        </p:tav>
                                        <p:tav tm="100000">
                                          <p:val>
                                            <p:strVal val="#ppt_x"/>
                                          </p:val>
                                        </p:tav>
                                      </p:tavLst>
                                    </p:anim>
                                    <p:anim calcmode="lin" valueType="num">
                                      <p:cBhvr additive="base">
                                        <p:cTn id="13" dur="1000" fill="hold"/>
                                        <p:tgtEl>
                                          <p:spTgt spid="55301"/>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5302"/>
                                        </p:tgtEl>
                                        <p:attrNameLst>
                                          <p:attrName>style.visibility</p:attrName>
                                        </p:attrNameLst>
                                      </p:cBhvr>
                                      <p:to>
                                        <p:strVal val="visible"/>
                                      </p:to>
                                    </p:set>
                                    <p:animEffect transition="in" filter="randombar(horizontal)">
                                      <p:cBhvr>
                                        <p:cTn id="18" dur="500"/>
                                        <p:tgtEl>
                                          <p:spTgt spid="55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63688" y="2132856"/>
            <a:ext cx="5138599" cy="4608512"/>
          </a:xfrm>
          <a:prstGeom prst="rect">
            <a:avLst/>
          </a:prstGeom>
        </p:spPr>
      </p:pic>
      <p:sp>
        <p:nvSpPr>
          <p:cNvPr id="5" name="矩形 4"/>
          <p:cNvSpPr/>
          <p:nvPr/>
        </p:nvSpPr>
        <p:spPr>
          <a:xfrm>
            <a:off x="755576" y="1340768"/>
            <a:ext cx="7404439" cy="954107"/>
          </a:xfrm>
          <a:prstGeom prst="rect">
            <a:avLst/>
          </a:prstGeom>
        </p:spPr>
        <p:txBody>
          <a:bodyPr wrap="square">
            <a:spAutoFit/>
          </a:bodyPr>
          <a:lstStyle/>
          <a:p>
            <a:pPr marL="457200" indent="-457200">
              <a:buFont typeface="Wingdings" panose="05000000000000000000" pitchFamily="2" charset="2"/>
              <a:buChar char="n"/>
            </a:pPr>
            <a:r>
              <a:rPr lang="zh-CN" altLang="en-US" sz="2800" dirty="0" smtClean="0">
                <a:solidFill>
                  <a:srgbClr val="FFFF00"/>
                </a:solidFill>
                <a:latin typeface="楷体" panose="02010609060101010101" pitchFamily="49" charset="-122"/>
                <a:ea typeface="楷体" panose="02010609060101010101" pitchFamily="49" charset="-122"/>
                <a:cs typeface="宋体" panose="02010600030101010101" pitchFamily="2" charset="-122"/>
              </a:rPr>
              <a:t>艺术设计上常常用色轮表示</a:t>
            </a:r>
            <a:r>
              <a:rPr lang="zh-CN" altLang="zh-CN" sz="2800" dirty="0" smtClean="0">
                <a:solidFill>
                  <a:srgbClr val="FFFF00"/>
                </a:solidFill>
                <a:latin typeface="楷体" panose="02010609060101010101" pitchFamily="49" charset="-122"/>
                <a:ea typeface="楷体" panose="02010609060101010101" pitchFamily="49" charset="-122"/>
                <a:cs typeface="宋体" panose="02010600030101010101" pitchFamily="2" charset="-122"/>
              </a:rPr>
              <a:t>颜色</a:t>
            </a:r>
            <a:r>
              <a:rPr lang="zh-CN" altLang="zh-CN" sz="2800" dirty="0">
                <a:solidFill>
                  <a:srgbClr val="FFFF00"/>
                </a:solidFill>
                <a:latin typeface="楷体" panose="02010609060101010101" pitchFamily="49" charset="-122"/>
                <a:ea typeface="楷体" panose="02010609060101010101" pitchFamily="49" charset="-122"/>
                <a:cs typeface="宋体" panose="02010600030101010101" pitchFamily="2" charset="-122"/>
              </a:rPr>
              <a:t>之间的相互的关系</a:t>
            </a:r>
            <a:r>
              <a:rPr lang="zh-CN" altLang="zh-CN" sz="2800" dirty="0" smtClean="0">
                <a:solidFill>
                  <a:srgbClr val="FFFF00"/>
                </a:solidFill>
                <a:latin typeface="楷体" panose="02010609060101010101" pitchFamily="49" charset="-122"/>
                <a:ea typeface="楷体" panose="02010609060101010101" pitchFamily="49" charset="-122"/>
                <a:cs typeface="宋体" panose="02010600030101010101" pitchFamily="2" charset="-122"/>
              </a:rPr>
              <a:t>。</a:t>
            </a:r>
            <a:endParaRPr lang="zh-CN" altLang="en-US" sz="2800" dirty="0">
              <a:solidFill>
                <a:srgbClr val="FFFF00"/>
              </a:solidFill>
              <a:latin typeface="楷体" panose="02010609060101010101" pitchFamily="49" charset="-122"/>
              <a:ea typeface="楷体" panose="02010609060101010101" pitchFamily="49" charset="-122"/>
            </a:endParaRPr>
          </a:p>
        </p:txBody>
      </p:sp>
      <p:sp>
        <p:nvSpPr>
          <p:cNvPr id="6" name="Rectangle 2"/>
          <p:cNvSpPr>
            <a:spLocks noGrp="1" noChangeArrowheads="1"/>
          </p:cNvSpPr>
          <p:nvPr>
            <p:ph type="title"/>
          </p:nvPr>
        </p:nvSpPr>
        <p:spPr>
          <a:xfrm>
            <a:off x="640798" y="379118"/>
            <a:ext cx="7772400" cy="792457"/>
          </a:xfrm>
        </p:spPr>
        <p:txBody>
          <a:bodyPr/>
          <a:lstStyle/>
          <a:p>
            <a:r>
              <a:rPr lang="zh-CN" altLang="en-US" dirty="0" smtClean="0">
                <a:solidFill>
                  <a:srgbClr val="FFC000"/>
                </a:solidFill>
                <a:latin typeface="黑体" panose="02010609060101010101" pitchFamily="49" charset="-122"/>
                <a:ea typeface="黑体" panose="02010609060101010101" pitchFamily="49" charset="-122"/>
              </a:rPr>
              <a:t>色轮系统</a:t>
            </a:r>
            <a:endParaRPr lang="zh-CN" altLang="en-US" dirty="0">
              <a:solidFill>
                <a:srgbClr val="FFC000"/>
              </a:solidFill>
              <a:latin typeface="黑体" panose="02010609060101010101" pitchFamily="49" charset="-122"/>
              <a:ea typeface="黑体" panose="02010609060101010101" pitchFamily="49" charset="-122"/>
            </a:endParaRPr>
          </a:p>
        </p:txBody>
      </p:sp>
      <p:sp>
        <p:nvSpPr>
          <p:cNvPr id="7" name="Line 5"/>
          <p:cNvSpPr>
            <a:spLocks noChangeShapeType="1"/>
          </p:cNvSpPr>
          <p:nvPr/>
        </p:nvSpPr>
        <p:spPr bwMode="auto">
          <a:xfrm>
            <a:off x="395536" y="1268760"/>
            <a:ext cx="43434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943385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40798" y="3736495"/>
            <a:ext cx="2414982" cy="2511905"/>
          </a:xfrm>
          <a:prstGeom prst="rect">
            <a:avLst/>
          </a:prstGeom>
        </p:spPr>
      </p:pic>
      <p:pic>
        <p:nvPicPr>
          <p:cNvPr id="5" name="图片 4"/>
          <p:cNvPicPr>
            <a:picLocks noChangeAspect="1"/>
          </p:cNvPicPr>
          <p:nvPr/>
        </p:nvPicPr>
        <p:blipFill>
          <a:blip r:embed="rId3"/>
          <a:stretch>
            <a:fillRect/>
          </a:stretch>
        </p:blipFill>
        <p:spPr>
          <a:xfrm>
            <a:off x="3275856" y="3068960"/>
            <a:ext cx="2604705" cy="3609133"/>
          </a:xfrm>
          <a:prstGeom prst="rect">
            <a:avLst/>
          </a:prstGeom>
        </p:spPr>
      </p:pic>
      <p:pic>
        <p:nvPicPr>
          <p:cNvPr id="6" name="图片 5"/>
          <p:cNvPicPr>
            <a:picLocks noChangeAspect="1"/>
          </p:cNvPicPr>
          <p:nvPr/>
        </p:nvPicPr>
        <p:blipFill>
          <a:blip r:embed="rId4"/>
          <a:stretch>
            <a:fillRect/>
          </a:stretch>
        </p:blipFill>
        <p:spPr>
          <a:xfrm>
            <a:off x="6199242" y="2840892"/>
            <a:ext cx="2621230" cy="3492100"/>
          </a:xfrm>
          <a:prstGeom prst="rect">
            <a:avLst/>
          </a:prstGeom>
        </p:spPr>
      </p:pic>
      <p:sp>
        <p:nvSpPr>
          <p:cNvPr id="7" name="矩形 6"/>
          <p:cNvSpPr/>
          <p:nvPr/>
        </p:nvSpPr>
        <p:spPr>
          <a:xfrm>
            <a:off x="323528" y="1405860"/>
            <a:ext cx="2609922" cy="1938992"/>
          </a:xfrm>
          <a:prstGeom prst="rect">
            <a:avLst/>
          </a:prstGeom>
          <a:solidFill>
            <a:schemeClr val="bg1">
              <a:lumMod val="75000"/>
            </a:schemeClr>
          </a:solidFill>
        </p:spPr>
        <p:txBody>
          <a:bodyPr wrap="square">
            <a:spAutoFit/>
          </a:bodyPr>
          <a:lstStyle/>
          <a:p>
            <a:pPr marL="285750" indent="-28575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三</a:t>
            </a:r>
            <a:r>
              <a:rPr lang="zh-CN" altLang="en-US" sz="2000" dirty="0" smtClean="0">
                <a:latin typeface="楷体" panose="02010609060101010101" pitchFamily="49" charset="-122"/>
                <a:ea typeface="楷体" panose="02010609060101010101" pitchFamily="49" charset="-122"/>
              </a:rPr>
              <a:t>原色</a:t>
            </a:r>
            <a:r>
              <a:rPr lang="zh-CN" altLang="en-US" sz="2000" dirty="0">
                <a:latin typeface="楷体" panose="02010609060101010101" pitchFamily="49" charset="-122"/>
                <a:ea typeface="楷体" panose="02010609060101010101" pitchFamily="49" charset="-122"/>
              </a:rPr>
              <a:t>是色轮中所有颜色的“父母”</a:t>
            </a:r>
            <a:r>
              <a:rPr lang="zh-CN" altLang="en-US" sz="2000" dirty="0" smtClean="0">
                <a:latin typeface="楷体" panose="02010609060101010101" pitchFamily="49" charset="-122"/>
                <a:ea typeface="楷体" panose="02010609060101010101" pitchFamily="49" charset="-122"/>
              </a:rPr>
              <a:t>。其它颜色都是由这三原色调合</a:t>
            </a:r>
            <a:r>
              <a:rPr lang="zh-CN" altLang="en-US" sz="2000" dirty="0">
                <a:latin typeface="楷体" panose="02010609060101010101" pitchFamily="49" charset="-122"/>
                <a:ea typeface="楷体" panose="02010609060101010101" pitchFamily="49" charset="-122"/>
              </a:rPr>
              <a:t>而成</a:t>
            </a:r>
            <a:r>
              <a:rPr lang="zh-CN" altLang="en-US" sz="2000" dirty="0" smtClean="0">
                <a:latin typeface="楷体" panose="02010609060101010101" pitchFamily="49" charset="-122"/>
                <a:ea typeface="楷体" panose="02010609060101010101" pitchFamily="49" charset="-122"/>
              </a:rPr>
              <a:t>。</a:t>
            </a:r>
            <a:endParaRPr lang="en-US" altLang="zh-CN" sz="2000" dirty="0" smtClean="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n"/>
            </a:pPr>
            <a:r>
              <a:rPr lang="zh-CN" altLang="en-US" sz="2000" dirty="0" smtClean="0">
                <a:latin typeface="楷体" panose="02010609060101010101" pitchFamily="49" charset="-122"/>
                <a:ea typeface="楷体" panose="02010609060101010101" pitchFamily="49" charset="-122"/>
              </a:rPr>
              <a:t>三原色</a:t>
            </a:r>
            <a:r>
              <a:rPr lang="zh-CN" altLang="en-US" sz="2000" dirty="0">
                <a:latin typeface="楷体" panose="02010609060101010101" pitchFamily="49" charset="-122"/>
                <a:ea typeface="楷体" panose="02010609060101010101" pitchFamily="49" charset="-122"/>
              </a:rPr>
              <a:t>在色环中的位置是平均分布的。</a:t>
            </a:r>
          </a:p>
        </p:txBody>
      </p:sp>
      <p:sp>
        <p:nvSpPr>
          <p:cNvPr id="8" name="矩形 7"/>
          <p:cNvSpPr/>
          <p:nvPr/>
        </p:nvSpPr>
        <p:spPr>
          <a:xfrm>
            <a:off x="2988636" y="1819645"/>
            <a:ext cx="3023523" cy="1015663"/>
          </a:xfrm>
          <a:prstGeom prst="rect">
            <a:avLst/>
          </a:prstGeom>
          <a:solidFill>
            <a:schemeClr val="accent5">
              <a:lumMod val="90000"/>
            </a:schemeClr>
          </a:solidFill>
        </p:spPr>
        <p:txBody>
          <a:bodyPr wrap="square">
            <a:spAutoFit/>
          </a:bodyPr>
          <a:lstStyle/>
          <a:p>
            <a:pPr marL="285750" indent="-285750">
              <a:buFont typeface="Wingdings" panose="05000000000000000000" pitchFamily="2" charset="2"/>
              <a:buChar char="n"/>
            </a:pPr>
            <a:r>
              <a:rPr lang="zh-CN" altLang="en-US" sz="2000" dirty="0" smtClean="0">
                <a:solidFill>
                  <a:schemeClr val="bg2"/>
                </a:solidFill>
                <a:latin typeface="楷体" panose="02010609060101010101" pitchFamily="49" charset="-122"/>
                <a:ea typeface="楷体" panose="02010609060101010101" pitchFamily="49" charset="-122"/>
              </a:rPr>
              <a:t>每</a:t>
            </a:r>
            <a:r>
              <a:rPr lang="zh-CN" altLang="en-US" sz="2000" dirty="0">
                <a:solidFill>
                  <a:schemeClr val="bg2"/>
                </a:solidFill>
                <a:latin typeface="楷体" panose="02010609060101010101" pitchFamily="49" charset="-122"/>
                <a:ea typeface="楷体" panose="02010609060101010101" pitchFamily="49" charset="-122"/>
              </a:rPr>
              <a:t>一种二次色都是由离它最近的两种原色等量调合而成的颜色。</a:t>
            </a:r>
          </a:p>
        </p:txBody>
      </p:sp>
      <p:sp>
        <p:nvSpPr>
          <p:cNvPr id="9" name="矩形 8"/>
          <p:cNvSpPr/>
          <p:nvPr/>
        </p:nvSpPr>
        <p:spPr>
          <a:xfrm>
            <a:off x="6084168" y="1684158"/>
            <a:ext cx="2567505" cy="644151"/>
          </a:xfrm>
          <a:prstGeom prst="rect">
            <a:avLst/>
          </a:prstGeom>
          <a:solidFill>
            <a:schemeClr val="accent2">
              <a:lumMod val="50000"/>
            </a:schemeClr>
          </a:solidFill>
        </p:spPr>
        <p:txBody>
          <a:bodyPr wrap="square">
            <a:spAutoFit/>
          </a:bodyPr>
          <a:lstStyle/>
          <a:p>
            <a:pPr marL="285750" indent="-285750">
              <a:buFont typeface="Wingdings" panose="05000000000000000000" pitchFamily="2" charset="2"/>
              <a:buChar char="n"/>
            </a:pPr>
            <a:r>
              <a:rPr lang="zh-CN" altLang="zh-CN" sz="1793" dirty="0" smtClean="0">
                <a:latin typeface="楷体" panose="02010609060101010101" pitchFamily="49" charset="-122"/>
                <a:ea typeface="楷体" panose="02010609060101010101" pitchFamily="49" charset="-122"/>
                <a:cs typeface="宋体" panose="02010600030101010101" pitchFamily="2" charset="-122"/>
              </a:rPr>
              <a:t>三</a:t>
            </a:r>
            <a:r>
              <a:rPr lang="zh-CN" altLang="zh-CN" sz="1793" dirty="0">
                <a:latin typeface="楷体" panose="02010609060101010101" pitchFamily="49" charset="-122"/>
                <a:ea typeface="楷体" panose="02010609060101010101" pitchFamily="49" charset="-122"/>
                <a:cs typeface="宋体" panose="02010600030101010101" pitchFamily="2" charset="-122"/>
              </a:rPr>
              <a:t>次色是由相邻的两种二次色调合而成。</a:t>
            </a:r>
            <a:endParaRPr lang="zh-CN" altLang="en-US" sz="1793" dirty="0">
              <a:latin typeface="楷体" panose="02010609060101010101" pitchFamily="49" charset="-122"/>
              <a:ea typeface="楷体" panose="02010609060101010101" pitchFamily="49" charset="-122"/>
            </a:endParaRPr>
          </a:p>
        </p:txBody>
      </p:sp>
      <p:sp>
        <p:nvSpPr>
          <p:cNvPr id="10" name="Rectangle 2"/>
          <p:cNvSpPr>
            <a:spLocks noGrp="1" noChangeArrowheads="1"/>
          </p:cNvSpPr>
          <p:nvPr>
            <p:ph type="title"/>
          </p:nvPr>
        </p:nvSpPr>
        <p:spPr>
          <a:xfrm>
            <a:off x="640798" y="379118"/>
            <a:ext cx="7772400" cy="792457"/>
          </a:xfrm>
        </p:spPr>
        <p:txBody>
          <a:bodyPr/>
          <a:lstStyle/>
          <a:p>
            <a:r>
              <a:rPr lang="zh-CN" altLang="en-US" dirty="0" smtClean="0">
                <a:solidFill>
                  <a:srgbClr val="FFC000"/>
                </a:solidFill>
                <a:latin typeface="黑体" panose="02010609060101010101" pitchFamily="49" charset="-122"/>
                <a:ea typeface="黑体" panose="02010609060101010101" pitchFamily="49" charset="-122"/>
              </a:rPr>
              <a:t>色轮系统</a:t>
            </a:r>
            <a:endParaRPr lang="zh-CN" altLang="en-US" dirty="0">
              <a:solidFill>
                <a:srgbClr val="FFC000"/>
              </a:solidFill>
              <a:latin typeface="黑体" panose="02010609060101010101" pitchFamily="49" charset="-122"/>
              <a:ea typeface="黑体" panose="02010609060101010101" pitchFamily="49" charset="-122"/>
            </a:endParaRPr>
          </a:p>
        </p:txBody>
      </p:sp>
      <p:sp>
        <p:nvSpPr>
          <p:cNvPr id="11" name="Line 5"/>
          <p:cNvSpPr>
            <a:spLocks noChangeShapeType="1"/>
          </p:cNvSpPr>
          <p:nvPr/>
        </p:nvSpPr>
        <p:spPr bwMode="auto">
          <a:xfrm>
            <a:off x="395536" y="1268760"/>
            <a:ext cx="43434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413957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536" y="1269681"/>
            <a:ext cx="8298803" cy="707886"/>
          </a:xfrm>
          <a:prstGeom prst="rect">
            <a:avLst/>
          </a:prstGeom>
        </p:spPr>
        <p:txBody>
          <a:bodyPr wrap="square">
            <a:spAutoFit/>
          </a:bodyPr>
          <a:lstStyle/>
          <a:p>
            <a:pPr marL="342900" indent="-342900">
              <a:buFont typeface="Wingdings" panose="05000000000000000000" pitchFamily="2" charset="2"/>
              <a:buChar char="n"/>
            </a:pPr>
            <a:r>
              <a:rPr lang="zh-CN" altLang="zh-CN" sz="2000" kern="100" dirty="0" smtClean="0">
                <a:latin typeface="楷体" panose="02010609060101010101" pitchFamily="49" charset="-122"/>
                <a:ea typeface="楷体" panose="02010609060101010101" pitchFamily="49" charset="-122"/>
                <a:cs typeface="Times New Roman" panose="02020603050405020304" pitchFamily="18" charset="0"/>
              </a:rPr>
              <a:t>你可能</a:t>
            </a: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会发现，每一种颜色都拥有部分相邻的颜色，如此循环成一个色环</a:t>
            </a:r>
            <a:r>
              <a:rPr lang="zh-CN" altLang="zh-CN" sz="2000" kern="100" dirty="0" smtClean="0">
                <a:latin typeface="楷体" panose="02010609060101010101" pitchFamily="49" charset="-122"/>
                <a:ea typeface="楷体" panose="02010609060101010101" pitchFamily="49" charset="-122"/>
                <a:cs typeface="Times New Roman" panose="02020603050405020304" pitchFamily="18" charset="0"/>
              </a:rPr>
              <a:t>。共同的颜色是颜色关系的基本要点，必须对此有深入的了解。</a:t>
            </a:r>
            <a:r>
              <a:rPr lang="en-US" altLang="zh-CN" sz="2000" kern="100" dirty="0">
                <a:latin typeface="楷体" panose="02010609060101010101" pitchFamily="49" charset="-122"/>
                <a:ea typeface="楷体" panose="02010609060101010101" pitchFamily="49" charset="-122"/>
              </a:rPr>
              <a:t>  </a:t>
            </a:r>
            <a:endParaRPr lang="zh-CN" altLang="en-US" sz="20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stretch>
            <a:fillRect/>
          </a:stretch>
        </p:blipFill>
        <p:spPr>
          <a:xfrm>
            <a:off x="521670" y="2191349"/>
            <a:ext cx="2148749" cy="2219900"/>
          </a:xfrm>
          <a:prstGeom prst="rect">
            <a:avLst/>
          </a:prstGeom>
        </p:spPr>
      </p:pic>
      <p:pic>
        <p:nvPicPr>
          <p:cNvPr id="6" name="图片 5"/>
          <p:cNvPicPr>
            <a:picLocks noChangeAspect="1"/>
          </p:cNvPicPr>
          <p:nvPr/>
        </p:nvPicPr>
        <p:blipFill>
          <a:blip r:embed="rId3"/>
          <a:stretch>
            <a:fillRect/>
          </a:stretch>
        </p:blipFill>
        <p:spPr>
          <a:xfrm>
            <a:off x="3334639" y="2212693"/>
            <a:ext cx="2148749" cy="2177210"/>
          </a:xfrm>
          <a:prstGeom prst="rect">
            <a:avLst/>
          </a:prstGeom>
        </p:spPr>
      </p:pic>
      <p:pic>
        <p:nvPicPr>
          <p:cNvPr id="7" name="图片 6"/>
          <p:cNvPicPr>
            <a:picLocks noChangeAspect="1"/>
          </p:cNvPicPr>
          <p:nvPr/>
        </p:nvPicPr>
        <p:blipFill>
          <a:blip r:embed="rId4"/>
          <a:stretch>
            <a:fillRect/>
          </a:stretch>
        </p:blipFill>
        <p:spPr>
          <a:xfrm>
            <a:off x="6147608" y="2148658"/>
            <a:ext cx="2177210" cy="2241245"/>
          </a:xfrm>
          <a:prstGeom prst="rect">
            <a:avLst/>
          </a:prstGeom>
        </p:spPr>
      </p:pic>
      <p:sp>
        <p:nvSpPr>
          <p:cNvPr id="8" name="矩形 7"/>
          <p:cNvSpPr/>
          <p:nvPr/>
        </p:nvSpPr>
        <p:spPr>
          <a:xfrm>
            <a:off x="385012" y="4634988"/>
            <a:ext cx="2530804" cy="1747786"/>
          </a:xfrm>
          <a:prstGeom prst="rect">
            <a:avLst/>
          </a:prstGeom>
        </p:spPr>
        <p:txBody>
          <a:bodyPr wrap="square">
            <a:spAutoFit/>
          </a:bodyPr>
          <a:lstStyle/>
          <a:p>
            <a:pPr marL="285750" indent="-285750">
              <a:buFont typeface="Wingdings" panose="05000000000000000000" pitchFamily="2" charset="2"/>
              <a:buChar char="n"/>
            </a:pPr>
            <a:r>
              <a:rPr lang="zh-CN" altLang="en-US" sz="1793" dirty="0">
                <a:latin typeface="楷体" panose="02010609060101010101" pitchFamily="49" charset="-122"/>
                <a:ea typeface="楷体" panose="02010609060101010101" pitchFamily="49" charset="-122"/>
              </a:rPr>
              <a:t> 在上图这七种颜色中，都共同拥有蓝色。越远的颜色（如草绿色）含有的蓝色就越少。绿色及紫色这两种二次色都含有蓝色。</a:t>
            </a:r>
          </a:p>
        </p:txBody>
      </p:sp>
      <p:sp>
        <p:nvSpPr>
          <p:cNvPr id="9" name="矩形 8"/>
          <p:cNvSpPr/>
          <p:nvPr/>
        </p:nvSpPr>
        <p:spPr>
          <a:xfrm>
            <a:off x="3210283" y="4634988"/>
            <a:ext cx="2532405" cy="1747786"/>
          </a:xfrm>
          <a:prstGeom prst="rect">
            <a:avLst/>
          </a:prstGeom>
        </p:spPr>
        <p:txBody>
          <a:bodyPr wrap="square">
            <a:spAutoFit/>
          </a:bodyPr>
          <a:lstStyle/>
          <a:p>
            <a:pPr marL="285750" indent="-285750">
              <a:buFont typeface="Wingdings" panose="05000000000000000000" pitchFamily="2" charset="2"/>
              <a:buChar char="n"/>
            </a:pPr>
            <a:r>
              <a:rPr lang="zh-CN" altLang="en-US" sz="1793" dirty="0">
                <a:latin typeface="楷体" panose="02010609060101010101" pitchFamily="49" charset="-122"/>
                <a:ea typeface="楷体" panose="02010609060101010101" pitchFamily="49" charset="-122"/>
              </a:rPr>
              <a:t>在上图七种颜色中，都拥有黄色。同样的，离得越远的颜色，拥有的黄色就越少。绿色及橙色这两种二次色都含有黄色。</a:t>
            </a:r>
          </a:p>
        </p:txBody>
      </p:sp>
      <p:sp>
        <p:nvSpPr>
          <p:cNvPr id="10" name="矩形 9"/>
          <p:cNvSpPr/>
          <p:nvPr/>
        </p:nvSpPr>
        <p:spPr>
          <a:xfrm>
            <a:off x="6147608" y="4634988"/>
            <a:ext cx="2327156" cy="1747786"/>
          </a:xfrm>
          <a:prstGeom prst="rect">
            <a:avLst/>
          </a:prstGeom>
        </p:spPr>
        <p:txBody>
          <a:bodyPr wrap="square">
            <a:spAutoFit/>
          </a:bodyPr>
          <a:lstStyle/>
          <a:p>
            <a:pPr marL="285750" indent="-285750">
              <a:buFont typeface="Wingdings" panose="05000000000000000000" pitchFamily="2" charset="2"/>
              <a:buChar char="n"/>
            </a:pPr>
            <a:r>
              <a:rPr lang="zh-CN" altLang="en-US" sz="1793" dirty="0" smtClean="0">
                <a:latin typeface="楷体" panose="02010609060101010101" pitchFamily="49" charset="-122"/>
                <a:ea typeface="楷体" panose="02010609060101010101" pitchFamily="49" charset="-122"/>
              </a:rPr>
              <a:t>在</a:t>
            </a:r>
            <a:r>
              <a:rPr lang="zh-CN" altLang="en-US" sz="1793" dirty="0">
                <a:latin typeface="楷体" panose="02010609060101010101" pitchFamily="49" charset="-122"/>
                <a:ea typeface="楷体" panose="02010609060101010101" pitchFamily="49" charset="-122"/>
              </a:rPr>
              <a:t>上图七种颜色中，都拥有红色。向两边散开时，红色就含得越少。橙色及紫色这两种二次色都含有红色。</a:t>
            </a:r>
          </a:p>
        </p:txBody>
      </p:sp>
      <p:sp>
        <p:nvSpPr>
          <p:cNvPr id="11" name="Rectangle 2"/>
          <p:cNvSpPr>
            <a:spLocks noGrp="1" noChangeArrowheads="1"/>
          </p:cNvSpPr>
          <p:nvPr>
            <p:ph type="title"/>
          </p:nvPr>
        </p:nvSpPr>
        <p:spPr>
          <a:xfrm>
            <a:off x="640798" y="379118"/>
            <a:ext cx="7772400" cy="792457"/>
          </a:xfrm>
        </p:spPr>
        <p:txBody>
          <a:bodyPr/>
          <a:lstStyle/>
          <a:p>
            <a:r>
              <a:rPr lang="zh-CN" altLang="en-US" dirty="0" smtClean="0">
                <a:solidFill>
                  <a:srgbClr val="FFC000"/>
                </a:solidFill>
                <a:latin typeface="黑体" panose="02010609060101010101" pitchFamily="49" charset="-122"/>
                <a:ea typeface="黑体" panose="02010609060101010101" pitchFamily="49" charset="-122"/>
              </a:rPr>
              <a:t>色轮系统</a:t>
            </a:r>
            <a:endParaRPr lang="zh-CN" altLang="en-US" dirty="0">
              <a:solidFill>
                <a:srgbClr val="FFC000"/>
              </a:solidFill>
              <a:latin typeface="黑体" panose="02010609060101010101" pitchFamily="49" charset="-122"/>
              <a:ea typeface="黑体" panose="02010609060101010101" pitchFamily="49" charset="-122"/>
            </a:endParaRPr>
          </a:p>
        </p:txBody>
      </p:sp>
      <p:sp>
        <p:nvSpPr>
          <p:cNvPr id="12" name="Line 5"/>
          <p:cNvSpPr>
            <a:spLocks noChangeShapeType="1"/>
          </p:cNvSpPr>
          <p:nvPr/>
        </p:nvSpPr>
        <p:spPr bwMode="auto">
          <a:xfrm>
            <a:off x="395536" y="1268760"/>
            <a:ext cx="43434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8670805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3545" y="1343109"/>
            <a:ext cx="8304517" cy="920060"/>
          </a:xfrm>
          <a:prstGeom prst="rect">
            <a:avLst/>
          </a:prstGeom>
        </p:spPr>
        <p:txBody>
          <a:bodyPr wrap="square">
            <a:spAutoFit/>
          </a:bodyPr>
          <a:lstStyle/>
          <a:p>
            <a:pPr marL="285750" indent="-285750">
              <a:buFont typeface="Wingdings" panose="05000000000000000000" pitchFamily="2" charset="2"/>
              <a:buChar char="n"/>
            </a:pPr>
            <a:r>
              <a:rPr lang="zh-CN" altLang="zh-CN" sz="1793" kern="100" dirty="0" smtClean="0">
                <a:latin typeface="楷体" panose="02010609060101010101" pitchFamily="49" charset="-122"/>
                <a:ea typeface="楷体" panose="02010609060101010101" pitchFamily="49" charset="-122"/>
                <a:cs typeface="Times New Roman" panose="02020603050405020304" pitchFamily="18" charset="0"/>
              </a:rPr>
              <a:t>颜色</a:t>
            </a:r>
            <a:r>
              <a:rPr lang="zh-CN" altLang="zh-CN" sz="1793" kern="100" dirty="0">
                <a:latin typeface="楷体" panose="02010609060101010101" pitchFamily="49" charset="-122"/>
                <a:ea typeface="楷体" panose="02010609060101010101" pitchFamily="49" charset="-122"/>
                <a:cs typeface="Times New Roman" panose="02020603050405020304" pitchFamily="18" charset="0"/>
              </a:rPr>
              <a:t>有明暗之分</a:t>
            </a:r>
            <a:r>
              <a:rPr lang="en-US" altLang="zh-CN" sz="1793" kern="100" dirty="0">
                <a:latin typeface="楷体" panose="02010609060101010101" pitchFamily="49" charset="-122"/>
                <a:ea typeface="楷体" panose="02010609060101010101" pitchFamily="49" charset="-122"/>
              </a:rPr>
              <a:t>——</a:t>
            </a:r>
            <a:r>
              <a:rPr lang="zh-CN" altLang="zh-CN" sz="1793" kern="100" dirty="0">
                <a:latin typeface="楷体" panose="02010609060101010101" pitchFamily="49" charset="-122"/>
                <a:ea typeface="楷体" panose="02010609060101010101" pitchFamily="49" charset="-122"/>
                <a:cs typeface="Times New Roman" panose="02020603050405020304" pitchFamily="18" charset="0"/>
              </a:rPr>
              <a:t>或者称为颜色数值。为了显示颜色的明暗，所以色轮有多个环。两个外围的大环是暗色（</a:t>
            </a:r>
            <a:r>
              <a:rPr lang="en-US" altLang="zh-CN" sz="1793" kern="100" dirty="0">
                <a:latin typeface="楷体" panose="02010609060101010101" pitchFamily="49" charset="-122"/>
                <a:ea typeface="楷体" panose="02010609060101010101" pitchFamily="49" charset="-122"/>
              </a:rPr>
              <a:t> Shadow colors </a:t>
            </a:r>
            <a:r>
              <a:rPr lang="zh-CN" altLang="zh-CN" sz="1793" kern="100" dirty="0">
                <a:latin typeface="楷体" panose="02010609060101010101" pitchFamily="49" charset="-122"/>
                <a:ea typeface="楷体" panose="02010609060101010101" pitchFamily="49" charset="-122"/>
                <a:cs typeface="Times New Roman" panose="02020603050405020304" pitchFamily="18" charset="0"/>
              </a:rPr>
              <a:t>），里面两个小环是明色</a:t>
            </a:r>
            <a:r>
              <a:rPr lang="en-US" altLang="zh-CN" sz="1793" kern="100" dirty="0">
                <a:latin typeface="楷体" panose="02010609060101010101" pitchFamily="49" charset="-122"/>
                <a:ea typeface="楷体" panose="02010609060101010101" pitchFamily="49" charset="-122"/>
              </a:rPr>
              <a:t> (tint colors) </a:t>
            </a:r>
            <a:r>
              <a:rPr lang="zh-CN" altLang="zh-CN" sz="1793" kern="100" dirty="0">
                <a:latin typeface="楷体" panose="02010609060101010101" pitchFamily="49" charset="-122"/>
                <a:ea typeface="楷体" panose="02010609060101010101" pitchFamily="49" charset="-122"/>
                <a:cs typeface="Times New Roman" panose="02020603050405020304" pitchFamily="18" charset="0"/>
              </a:rPr>
              <a:t>。</a:t>
            </a:r>
            <a:endParaRPr lang="zh-CN" altLang="en-US" sz="1793"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rotWithShape="1">
          <a:blip r:embed="rId2"/>
          <a:srcRect t="14982"/>
          <a:stretch/>
        </p:blipFill>
        <p:spPr>
          <a:xfrm>
            <a:off x="1317953" y="2310373"/>
            <a:ext cx="1693385" cy="2776528"/>
          </a:xfrm>
          <a:prstGeom prst="rect">
            <a:avLst/>
          </a:prstGeom>
        </p:spPr>
      </p:pic>
      <p:pic>
        <p:nvPicPr>
          <p:cNvPr id="6" name="图片 5"/>
          <p:cNvPicPr>
            <a:picLocks noChangeAspect="1"/>
          </p:cNvPicPr>
          <p:nvPr/>
        </p:nvPicPr>
        <p:blipFill>
          <a:blip r:embed="rId3"/>
          <a:stretch>
            <a:fillRect/>
          </a:stretch>
        </p:blipFill>
        <p:spPr>
          <a:xfrm>
            <a:off x="4740764" y="2122289"/>
            <a:ext cx="3635798" cy="2789105"/>
          </a:xfrm>
          <a:prstGeom prst="rect">
            <a:avLst/>
          </a:prstGeom>
        </p:spPr>
      </p:pic>
      <p:sp>
        <p:nvSpPr>
          <p:cNvPr id="7" name="矩形 6"/>
          <p:cNvSpPr/>
          <p:nvPr/>
        </p:nvSpPr>
        <p:spPr>
          <a:xfrm>
            <a:off x="556273" y="5149629"/>
            <a:ext cx="3216744" cy="1195968"/>
          </a:xfrm>
          <a:prstGeom prst="rect">
            <a:avLst/>
          </a:prstGeom>
        </p:spPr>
        <p:txBody>
          <a:bodyPr wrap="square">
            <a:spAutoFit/>
          </a:bodyPr>
          <a:lstStyle/>
          <a:p>
            <a:pPr marL="285750" indent="-285750">
              <a:buFont typeface="Wingdings" panose="05000000000000000000" pitchFamily="2" charset="2"/>
              <a:buChar char="n"/>
            </a:pPr>
            <a:r>
              <a:rPr lang="zh-CN" altLang="en-US" sz="1793" dirty="0" smtClean="0">
                <a:latin typeface="楷体" panose="02010609060101010101" pitchFamily="49" charset="-122"/>
                <a:ea typeface="楷体" panose="02010609060101010101" pitchFamily="49" charset="-122"/>
              </a:rPr>
              <a:t>色轮</a:t>
            </a:r>
            <a:r>
              <a:rPr lang="zh-CN" altLang="en-US" sz="1793" dirty="0">
                <a:latin typeface="楷体" panose="02010609060101010101" pitchFamily="49" charset="-122"/>
                <a:ea typeface="楷体" panose="02010609060101010101" pitchFamily="49" charset="-122"/>
              </a:rPr>
              <a:t>有五个同心环组成，从暗到亮</a:t>
            </a:r>
            <a:r>
              <a:rPr lang="en-US" altLang="zh-CN" sz="1793" dirty="0">
                <a:latin typeface="楷体" panose="02010609060101010101" pitchFamily="49" charset="-122"/>
                <a:ea typeface="楷体" panose="02010609060101010101" pitchFamily="49" charset="-122"/>
              </a:rPr>
              <a:t>——</a:t>
            </a:r>
            <a:r>
              <a:rPr lang="zh-CN" altLang="en-US" sz="1793" dirty="0">
                <a:latin typeface="楷体" panose="02010609060101010101" pitchFamily="49" charset="-122"/>
                <a:ea typeface="楷体" panose="02010609060101010101" pitchFamily="49" charset="-122"/>
              </a:rPr>
              <a:t>暗色处于大环，明色处于小环，而中间是颜色的基本色相。</a:t>
            </a:r>
          </a:p>
        </p:txBody>
      </p:sp>
      <p:sp>
        <p:nvSpPr>
          <p:cNvPr id="8" name="矩形 7"/>
          <p:cNvSpPr/>
          <p:nvPr/>
        </p:nvSpPr>
        <p:spPr>
          <a:xfrm>
            <a:off x="4273255" y="4985742"/>
            <a:ext cx="4570814" cy="1471878"/>
          </a:xfrm>
          <a:prstGeom prst="rect">
            <a:avLst/>
          </a:prstGeom>
        </p:spPr>
        <p:txBody>
          <a:bodyPr>
            <a:spAutoFit/>
          </a:bodyPr>
          <a:lstStyle/>
          <a:p>
            <a:pPr marL="285750" indent="-285750">
              <a:buFont typeface="Wingdings" panose="05000000000000000000" pitchFamily="2" charset="2"/>
              <a:buChar char="n"/>
            </a:pPr>
            <a:r>
              <a:rPr lang="zh-CN" altLang="en-US" sz="1793" dirty="0" smtClean="0">
                <a:latin typeface="楷体" panose="02010609060101010101" pitchFamily="49" charset="-122"/>
                <a:ea typeface="楷体" panose="02010609060101010101" pitchFamily="49" charset="-122"/>
              </a:rPr>
              <a:t>从</a:t>
            </a:r>
            <a:r>
              <a:rPr lang="zh-CN" altLang="en-US" sz="1793" dirty="0">
                <a:latin typeface="楷体" panose="02010609060101010101" pitchFamily="49" charset="-122"/>
                <a:ea typeface="楷体" panose="02010609060101010101" pitchFamily="49" charset="-122"/>
              </a:rPr>
              <a:t>上图我们可以看出，处于右边的暗色就是加上黑色，而左边的明色则是加上白色。五个圆环已经清楚表示了颜色如何由暗到亮的过程。但这种明色及暗色的关系只是相对而言。</a:t>
            </a:r>
          </a:p>
        </p:txBody>
      </p:sp>
      <p:sp>
        <p:nvSpPr>
          <p:cNvPr id="9" name="Rectangle 2"/>
          <p:cNvSpPr>
            <a:spLocks noGrp="1" noChangeArrowheads="1"/>
          </p:cNvSpPr>
          <p:nvPr>
            <p:ph type="title"/>
          </p:nvPr>
        </p:nvSpPr>
        <p:spPr>
          <a:xfrm>
            <a:off x="640798" y="379118"/>
            <a:ext cx="7772400" cy="792457"/>
          </a:xfrm>
        </p:spPr>
        <p:txBody>
          <a:bodyPr/>
          <a:lstStyle/>
          <a:p>
            <a:r>
              <a:rPr lang="zh-CN" altLang="en-US" dirty="0" smtClean="0">
                <a:solidFill>
                  <a:srgbClr val="FFC000"/>
                </a:solidFill>
                <a:latin typeface="黑体" panose="02010609060101010101" pitchFamily="49" charset="-122"/>
                <a:ea typeface="黑体" panose="02010609060101010101" pitchFamily="49" charset="-122"/>
              </a:rPr>
              <a:t>色轮系统</a:t>
            </a:r>
            <a:endParaRPr lang="zh-CN" altLang="en-US" dirty="0">
              <a:solidFill>
                <a:srgbClr val="FFC000"/>
              </a:solidFill>
              <a:latin typeface="黑体" panose="02010609060101010101" pitchFamily="49" charset="-122"/>
              <a:ea typeface="黑体" panose="02010609060101010101" pitchFamily="49" charset="-122"/>
            </a:endParaRPr>
          </a:p>
        </p:txBody>
      </p:sp>
      <p:sp>
        <p:nvSpPr>
          <p:cNvPr id="10" name="Line 5"/>
          <p:cNvSpPr>
            <a:spLocks noChangeShapeType="1"/>
          </p:cNvSpPr>
          <p:nvPr/>
        </p:nvSpPr>
        <p:spPr bwMode="auto">
          <a:xfrm>
            <a:off x="395536" y="1268760"/>
            <a:ext cx="43434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3864313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568" y="1424080"/>
            <a:ext cx="7560839" cy="644151"/>
          </a:xfrm>
          <a:prstGeom prst="rect">
            <a:avLst/>
          </a:prstGeom>
        </p:spPr>
        <p:txBody>
          <a:bodyPr wrap="square">
            <a:spAutoFit/>
          </a:bodyPr>
          <a:lstStyle/>
          <a:p>
            <a:pPr marL="285750" indent="-285750">
              <a:buFont typeface="Wingdings" panose="05000000000000000000" pitchFamily="2" charset="2"/>
              <a:buChar char="n"/>
            </a:pPr>
            <a:r>
              <a:rPr lang="zh-CN" altLang="zh-CN" sz="1793" kern="100" dirty="0" smtClean="0">
                <a:latin typeface="楷体" panose="02010609060101010101" pitchFamily="49" charset="-122"/>
                <a:ea typeface="楷体" panose="02010609060101010101" pitchFamily="49" charset="-122"/>
                <a:cs typeface="Times New Roman" panose="02020603050405020304" pitchFamily="18" charset="0"/>
              </a:rPr>
              <a:t>下面</a:t>
            </a:r>
            <a:r>
              <a:rPr lang="zh-CN" altLang="zh-CN" sz="1793" kern="100" dirty="0">
                <a:latin typeface="楷体" panose="02010609060101010101" pitchFamily="49" charset="-122"/>
                <a:ea typeface="楷体" panose="02010609060101010101" pitchFamily="49" charset="-122"/>
                <a:cs typeface="Times New Roman" panose="02020603050405020304" pitchFamily="18" charset="0"/>
              </a:rPr>
              <a:t>我们列出六种基本的颜色关系。每一种颜色关系都可以有无数种搭配的可能，当你掌握它们时，你对颜色的视野才会显得开阔。</a:t>
            </a:r>
            <a:r>
              <a:rPr lang="en-US" altLang="zh-CN" sz="1793" kern="100" dirty="0">
                <a:latin typeface="楷体" panose="02010609060101010101" pitchFamily="49" charset="-122"/>
                <a:ea typeface="楷体" panose="02010609060101010101" pitchFamily="49" charset="-122"/>
              </a:rPr>
              <a:t> </a:t>
            </a:r>
            <a:endParaRPr lang="zh-CN" altLang="en-US" sz="1793" dirty="0">
              <a:latin typeface="楷体" panose="02010609060101010101" pitchFamily="49" charset="-122"/>
              <a:ea typeface="楷体" panose="02010609060101010101" pitchFamily="49" charset="-122"/>
            </a:endParaRPr>
          </a:p>
        </p:txBody>
      </p:sp>
      <p:pic>
        <p:nvPicPr>
          <p:cNvPr id="2050" name="Picture 2" descr="2009851944253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223" y="2167013"/>
            <a:ext cx="1996154" cy="158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200985194425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63" y="2167013"/>
            <a:ext cx="1962225" cy="158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2009851944274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9376" y="2167013"/>
            <a:ext cx="2047047" cy="158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924651" y="4006578"/>
            <a:ext cx="3011701" cy="2575513"/>
          </a:xfrm>
          <a:prstGeom prst="rect">
            <a:avLst/>
          </a:prstGeom>
        </p:spPr>
        <p:txBody>
          <a:bodyPr wrap="square">
            <a:spAutoFit/>
          </a:bodyPr>
          <a:lstStyle/>
          <a:p>
            <a:r>
              <a:rPr lang="zh-CN" altLang="zh-CN" sz="1793" b="1" kern="100" dirty="0">
                <a:solidFill>
                  <a:schemeClr val="tx2"/>
                </a:solidFill>
                <a:latin typeface="楷体" panose="02010609060101010101" pitchFamily="49" charset="-122"/>
                <a:ea typeface="楷体" panose="02010609060101010101" pitchFamily="49" charset="-122"/>
              </a:rPr>
              <a:t>补色搭配：</a:t>
            </a:r>
            <a:r>
              <a:rPr lang="en-US" altLang="zh-CN" sz="1793" kern="100" dirty="0">
                <a:latin typeface="楷体" panose="02010609060101010101" pitchFamily="49" charset="-122"/>
                <a:ea typeface="楷体" panose="02010609060101010101" pitchFamily="49" charset="-122"/>
              </a:rPr>
              <a:t> </a:t>
            </a:r>
            <a:br>
              <a:rPr lang="en-US" altLang="zh-CN" sz="1793" kern="100" dirty="0">
                <a:latin typeface="楷体" panose="02010609060101010101" pitchFamily="49" charset="-122"/>
                <a:ea typeface="楷体" panose="02010609060101010101" pitchFamily="49" charset="-122"/>
              </a:rPr>
            </a:br>
            <a:r>
              <a:rPr lang="en-US" altLang="zh-CN" sz="1793" kern="100" dirty="0">
                <a:latin typeface="楷体" panose="02010609060101010101" pitchFamily="49" charset="-122"/>
                <a:ea typeface="楷体" panose="02010609060101010101" pitchFamily="49" charset="-122"/>
              </a:rPr>
              <a:t> </a:t>
            </a:r>
            <a:r>
              <a:rPr lang="zh-CN" altLang="zh-CN" sz="1793" kern="100" dirty="0" smtClean="0">
                <a:latin typeface="楷体" panose="02010609060101010101" pitchFamily="49" charset="-122"/>
                <a:ea typeface="楷体" panose="02010609060101010101" pitchFamily="49" charset="-122"/>
                <a:cs typeface="Times New Roman" panose="02020603050405020304" pitchFamily="18" charset="0"/>
              </a:rPr>
              <a:t>在</a:t>
            </a:r>
            <a:r>
              <a:rPr lang="zh-CN" altLang="zh-CN" sz="1793" kern="100" dirty="0">
                <a:latin typeface="楷体" panose="02010609060101010101" pitchFamily="49" charset="-122"/>
                <a:ea typeface="楷体" panose="02010609060101010101" pitchFamily="49" charset="-122"/>
                <a:cs typeface="Times New Roman" panose="02020603050405020304" pitchFamily="18" charset="0"/>
              </a:rPr>
              <a:t>色轮上直线相对的两种颜色称为</a:t>
            </a:r>
            <a:r>
              <a:rPr lang="zh-CN" altLang="zh-CN" sz="1793" kern="100" dirty="0" smtClean="0">
                <a:latin typeface="楷体" panose="02010609060101010101" pitchFamily="49" charset="-122"/>
                <a:ea typeface="楷体" panose="02010609060101010101" pitchFamily="49" charset="-122"/>
                <a:cs typeface="Times New Roman" panose="02020603050405020304" pitchFamily="18" charset="0"/>
              </a:rPr>
              <a:t>补色。</a:t>
            </a:r>
            <a:r>
              <a:rPr lang="zh-CN" altLang="zh-CN" sz="1793" kern="100" dirty="0">
                <a:latin typeface="楷体" panose="02010609060101010101" pitchFamily="49" charset="-122"/>
                <a:ea typeface="楷体" panose="02010609060101010101" pitchFamily="49" charset="-122"/>
                <a:cs typeface="Times New Roman" panose="02020603050405020304" pitchFamily="18" charset="0"/>
              </a:rPr>
              <a:t>补色形成强列的对比效果，传达出活力、能量、兴奋等意义。补色要达到最佳的效果，最好是其中一种面积比较小，另一种比较大。比如在一个蓝色的区域里搭配橙色的小圆点。</a:t>
            </a:r>
            <a:r>
              <a:rPr lang="en-US" altLang="zh-CN" sz="1793" kern="100" dirty="0">
                <a:latin typeface="楷体" panose="02010609060101010101" pitchFamily="49" charset="-122"/>
                <a:ea typeface="楷体" panose="02010609060101010101" pitchFamily="49" charset="-122"/>
              </a:rPr>
              <a:t>  </a:t>
            </a:r>
            <a:endParaRPr lang="zh-CN" altLang="en-US" sz="1793" dirty="0">
              <a:latin typeface="楷体" panose="02010609060101010101" pitchFamily="49" charset="-122"/>
              <a:ea typeface="楷体" panose="02010609060101010101" pitchFamily="49" charset="-122"/>
            </a:endParaRPr>
          </a:p>
        </p:txBody>
      </p:sp>
      <p:sp>
        <p:nvSpPr>
          <p:cNvPr id="6" name="矩形 5"/>
          <p:cNvSpPr/>
          <p:nvPr/>
        </p:nvSpPr>
        <p:spPr>
          <a:xfrm>
            <a:off x="3013479" y="3901487"/>
            <a:ext cx="2750289" cy="2575513"/>
          </a:xfrm>
          <a:prstGeom prst="rect">
            <a:avLst/>
          </a:prstGeom>
        </p:spPr>
        <p:txBody>
          <a:bodyPr wrap="square">
            <a:spAutoFit/>
          </a:bodyPr>
          <a:lstStyle/>
          <a:p>
            <a:r>
              <a:rPr lang="zh-CN" altLang="zh-CN" sz="1793" b="1" kern="100" dirty="0">
                <a:solidFill>
                  <a:schemeClr val="tx2"/>
                </a:solidFill>
                <a:latin typeface="楷体" panose="02010609060101010101" pitchFamily="49" charset="-122"/>
                <a:ea typeface="楷体" panose="02010609060101010101" pitchFamily="49" charset="-122"/>
              </a:rPr>
              <a:t>类比色搭配：</a:t>
            </a:r>
            <a:r>
              <a:rPr lang="en-US" altLang="zh-CN" sz="1793" kern="100" dirty="0">
                <a:latin typeface="楷体" panose="02010609060101010101" pitchFamily="49" charset="-122"/>
                <a:ea typeface="楷体" panose="02010609060101010101" pitchFamily="49" charset="-122"/>
              </a:rPr>
              <a:t> </a:t>
            </a:r>
            <a:br>
              <a:rPr lang="en-US" altLang="zh-CN" sz="1793" kern="100" dirty="0">
                <a:latin typeface="楷体" panose="02010609060101010101" pitchFamily="49" charset="-122"/>
                <a:ea typeface="楷体" panose="02010609060101010101" pitchFamily="49" charset="-122"/>
              </a:rPr>
            </a:br>
            <a:r>
              <a:rPr lang="en-US" altLang="zh-CN" sz="1793" kern="100" dirty="0">
                <a:latin typeface="楷体" panose="02010609060101010101" pitchFamily="49" charset="-122"/>
                <a:ea typeface="楷体" panose="02010609060101010101" pitchFamily="49" charset="-122"/>
              </a:rPr>
              <a:t> </a:t>
            </a:r>
            <a:r>
              <a:rPr lang="zh-CN" altLang="zh-CN" sz="1793" kern="100" dirty="0" smtClean="0">
                <a:latin typeface="楷体" panose="02010609060101010101" pitchFamily="49" charset="-122"/>
                <a:ea typeface="楷体" panose="02010609060101010101" pitchFamily="49" charset="-122"/>
                <a:cs typeface="Times New Roman" panose="02020603050405020304" pitchFamily="18" charset="0"/>
              </a:rPr>
              <a:t>相邻</a:t>
            </a:r>
            <a:r>
              <a:rPr lang="zh-CN" altLang="zh-CN" sz="1793" kern="100" dirty="0">
                <a:latin typeface="楷体" panose="02010609060101010101" pitchFamily="49" charset="-122"/>
                <a:ea typeface="楷体" panose="02010609060101010101" pitchFamily="49" charset="-122"/>
                <a:cs typeface="Times New Roman" panose="02020603050405020304" pitchFamily="18" charset="0"/>
              </a:rPr>
              <a:t>的颜色我们称为类比色。类比色都拥有共同的</a:t>
            </a:r>
            <a:r>
              <a:rPr lang="zh-CN" altLang="zh-CN" sz="1793" kern="100" dirty="0" smtClean="0">
                <a:latin typeface="楷体" panose="02010609060101010101" pitchFamily="49" charset="-122"/>
                <a:ea typeface="楷体" panose="02010609060101010101" pitchFamily="49" charset="-122"/>
                <a:cs typeface="Times New Roman" panose="02020603050405020304" pitchFamily="18" charset="0"/>
              </a:rPr>
              <a:t>颜色。</a:t>
            </a:r>
            <a:r>
              <a:rPr lang="zh-CN" altLang="zh-CN" sz="1793" kern="100" dirty="0">
                <a:latin typeface="楷体" panose="02010609060101010101" pitchFamily="49" charset="-122"/>
                <a:ea typeface="楷体" panose="02010609060101010101" pitchFamily="49" charset="-122"/>
                <a:cs typeface="Times New Roman" panose="02020603050405020304" pitchFamily="18" charset="0"/>
              </a:rPr>
              <a:t>这种颜色搭配产生了一种令人悦目、低对比度的和谐美感。类比色非常丰富，在设计时应用这种搭配同样让你轻易产生不错的视觉效果。</a:t>
            </a:r>
            <a:r>
              <a:rPr lang="en-US" altLang="zh-CN" sz="1793" kern="100" dirty="0">
                <a:latin typeface="楷体" panose="02010609060101010101" pitchFamily="49" charset="-122"/>
                <a:ea typeface="楷体" panose="02010609060101010101" pitchFamily="49" charset="-122"/>
              </a:rPr>
              <a:t> </a:t>
            </a:r>
            <a:endParaRPr lang="zh-CN" altLang="en-US" sz="1793" dirty="0">
              <a:latin typeface="楷体" panose="02010609060101010101" pitchFamily="49" charset="-122"/>
              <a:ea typeface="楷体" panose="02010609060101010101" pitchFamily="49" charset="-122"/>
            </a:endParaRPr>
          </a:p>
        </p:txBody>
      </p:sp>
      <p:sp>
        <p:nvSpPr>
          <p:cNvPr id="7" name="矩形 6"/>
          <p:cNvSpPr/>
          <p:nvPr/>
        </p:nvSpPr>
        <p:spPr>
          <a:xfrm>
            <a:off x="235044" y="3949831"/>
            <a:ext cx="2619533" cy="2575513"/>
          </a:xfrm>
          <a:prstGeom prst="rect">
            <a:avLst/>
          </a:prstGeom>
        </p:spPr>
        <p:txBody>
          <a:bodyPr wrap="square">
            <a:spAutoFit/>
          </a:bodyPr>
          <a:lstStyle/>
          <a:p>
            <a:r>
              <a:rPr lang="zh-CN" altLang="en-US" sz="1793" b="1" dirty="0">
                <a:solidFill>
                  <a:schemeClr val="tx2"/>
                </a:solidFill>
                <a:latin typeface="楷体" panose="02010609060101010101" pitchFamily="49" charset="-122"/>
                <a:ea typeface="楷体" panose="02010609060101010101" pitchFamily="49" charset="-122"/>
              </a:rPr>
              <a:t>单色搭配：  </a:t>
            </a:r>
          </a:p>
          <a:p>
            <a:r>
              <a:rPr lang="zh-CN" altLang="en-US" sz="1793" dirty="0" smtClean="0">
                <a:latin typeface="楷体" panose="02010609060101010101" pitchFamily="49" charset="-122"/>
                <a:ea typeface="楷体" panose="02010609060101010101" pitchFamily="49" charset="-122"/>
              </a:rPr>
              <a:t>一</a:t>
            </a:r>
            <a:r>
              <a:rPr lang="zh-CN" altLang="en-US" sz="1793" dirty="0">
                <a:latin typeface="楷体" panose="02010609060101010101" pitchFamily="49" charset="-122"/>
                <a:ea typeface="楷体" panose="02010609060101010101" pitchFamily="49" charset="-122"/>
              </a:rPr>
              <a:t>种色相由暗、中、明三种色调组成。这就是单色。单色搭配上并没有形成颜色的层次，但形成了明暗的层次。这种搭配在设计中应用时，出来的效果永远不错，其重要性也可见一斑。 </a:t>
            </a:r>
          </a:p>
        </p:txBody>
      </p:sp>
      <p:sp>
        <p:nvSpPr>
          <p:cNvPr id="12" name="Line 5"/>
          <p:cNvSpPr>
            <a:spLocks noChangeShapeType="1"/>
          </p:cNvSpPr>
          <p:nvPr/>
        </p:nvSpPr>
        <p:spPr bwMode="auto">
          <a:xfrm>
            <a:off x="395536" y="1268760"/>
            <a:ext cx="43434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标题 7"/>
          <p:cNvSpPr>
            <a:spLocks noGrp="1"/>
          </p:cNvSpPr>
          <p:nvPr>
            <p:ph type="title"/>
          </p:nvPr>
        </p:nvSpPr>
        <p:spPr>
          <a:xfrm>
            <a:off x="235044" y="331464"/>
            <a:ext cx="7772400" cy="866057"/>
          </a:xfrm>
        </p:spPr>
        <p:txBody>
          <a:bodyPr/>
          <a:lstStyle/>
          <a:p>
            <a:r>
              <a:rPr lang="zh-CN" altLang="en-US" dirty="0">
                <a:solidFill>
                  <a:srgbClr val="FFC000"/>
                </a:solidFill>
                <a:latin typeface="黑体" panose="02010609060101010101" pitchFamily="49" charset="-122"/>
                <a:ea typeface="黑体" panose="02010609060101010101" pitchFamily="49" charset="-122"/>
              </a:rPr>
              <a:t>色轮</a:t>
            </a:r>
            <a:r>
              <a:rPr lang="zh-CN" altLang="en-US" dirty="0" smtClean="0">
                <a:solidFill>
                  <a:srgbClr val="FFC000"/>
                </a:solidFill>
                <a:latin typeface="黑体" panose="02010609060101010101" pitchFamily="49" charset="-122"/>
                <a:ea typeface="黑体" panose="02010609060101010101" pitchFamily="49" charset="-122"/>
              </a:rPr>
              <a:t>系统的应用</a:t>
            </a:r>
            <a:endParaRPr lang="zh-CN" altLang="en-US" dirty="0"/>
          </a:p>
        </p:txBody>
      </p:sp>
    </p:spTree>
    <p:extLst>
      <p:ext uri="{BB962C8B-B14F-4D97-AF65-F5344CB8AC3E}">
        <p14:creationId xmlns:p14="http://schemas.microsoft.com/office/powerpoint/2010/main" val="2779240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00985194430312"/>
          <p:cNvPicPr>
            <a:picLocks noChangeAspect="1" noChangeArrowheads="1"/>
          </p:cNvPicPr>
          <p:nvPr/>
        </p:nvPicPr>
        <p:blipFill rotWithShape="1">
          <a:blip r:embed="rId2">
            <a:extLst>
              <a:ext uri="{28A0092B-C50C-407E-A947-70E740481C1C}">
                <a14:useLocalDpi xmlns:a14="http://schemas.microsoft.com/office/drawing/2010/main" val="0"/>
              </a:ext>
            </a:extLst>
          </a:blip>
          <a:srcRect r="5577"/>
          <a:stretch/>
        </p:blipFill>
        <p:spPr bwMode="auto">
          <a:xfrm>
            <a:off x="251718" y="4365104"/>
            <a:ext cx="2498634" cy="19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2009851944338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595" y="4099522"/>
            <a:ext cx="2412111" cy="243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stretch>
            <a:fillRect/>
          </a:stretch>
        </p:blipFill>
        <p:spPr>
          <a:xfrm>
            <a:off x="6553638" y="4176502"/>
            <a:ext cx="2075905" cy="2239792"/>
          </a:xfrm>
          <a:prstGeom prst="rect">
            <a:avLst/>
          </a:prstGeom>
        </p:spPr>
      </p:pic>
      <p:sp>
        <p:nvSpPr>
          <p:cNvPr id="5" name="矩形 4"/>
          <p:cNvSpPr/>
          <p:nvPr/>
        </p:nvSpPr>
        <p:spPr>
          <a:xfrm>
            <a:off x="6264950" y="312220"/>
            <a:ext cx="2588721" cy="3955057"/>
          </a:xfrm>
          <a:prstGeom prst="rect">
            <a:avLst/>
          </a:prstGeom>
          <a:solidFill>
            <a:schemeClr val="accent2">
              <a:lumMod val="60000"/>
              <a:lumOff val="40000"/>
            </a:schemeClr>
          </a:solidFill>
        </p:spPr>
        <p:txBody>
          <a:bodyPr wrap="square">
            <a:spAutoFit/>
          </a:bodyPr>
          <a:lstStyle/>
          <a:p>
            <a:pPr latinLnBrk="1">
              <a:spcAft>
                <a:spcPts val="0"/>
              </a:spcAft>
            </a:pPr>
            <a:r>
              <a:rPr lang="zh-CN" altLang="en-US" sz="1793" b="1" dirty="0">
                <a:solidFill>
                  <a:schemeClr val="bg2"/>
                </a:solidFill>
                <a:latin typeface="楷体" panose="02010609060101010101" pitchFamily="49" charset="-122"/>
                <a:ea typeface="楷体" panose="02010609060101010101" pitchFamily="49" charset="-122"/>
              </a:rPr>
              <a:t>二次元搭配：</a:t>
            </a:r>
            <a:r>
              <a:rPr lang="en-US" altLang="zh-CN" sz="1793" dirty="0">
                <a:solidFill>
                  <a:schemeClr val="bg2"/>
                </a:solidFill>
                <a:latin typeface="楷体" panose="02010609060101010101" pitchFamily="49" charset="-122"/>
                <a:ea typeface="楷体" panose="02010609060101010101" pitchFamily="49" charset="-122"/>
              </a:rPr>
              <a:t/>
            </a:r>
            <a:br>
              <a:rPr lang="en-US" altLang="zh-CN" sz="1793" dirty="0">
                <a:solidFill>
                  <a:schemeClr val="bg2"/>
                </a:solidFill>
                <a:latin typeface="楷体" panose="02010609060101010101" pitchFamily="49" charset="-122"/>
                <a:ea typeface="楷体" panose="02010609060101010101" pitchFamily="49" charset="-122"/>
              </a:rPr>
            </a:br>
            <a:r>
              <a:rPr lang="en-US" altLang="zh-CN" sz="1793" dirty="0">
                <a:solidFill>
                  <a:schemeClr val="bg2"/>
                </a:solidFill>
                <a:latin typeface="楷体" panose="02010609060101010101" pitchFamily="49" charset="-122"/>
                <a:ea typeface="楷体" panose="02010609060101010101" pitchFamily="49" charset="-122"/>
              </a:rPr>
              <a:t>    </a:t>
            </a:r>
            <a:r>
              <a:rPr lang="zh-CN" altLang="zh-CN" sz="1793" dirty="0">
                <a:solidFill>
                  <a:schemeClr val="bg2"/>
                </a:solidFill>
                <a:latin typeface="楷体" panose="02010609060101010101" pitchFamily="49" charset="-122"/>
                <a:ea typeface="楷体" panose="02010609060101010101" pitchFamily="49" charset="-122"/>
              </a:rPr>
              <a:t>二次色之间都拥有一种共同的颜色</a:t>
            </a:r>
            <a:r>
              <a:rPr lang="en-US" altLang="zh-CN" sz="1793" dirty="0">
                <a:solidFill>
                  <a:schemeClr val="bg2"/>
                </a:solidFill>
                <a:latin typeface="楷体" panose="02010609060101010101" pitchFamily="49" charset="-122"/>
                <a:ea typeface="楷体" panose="02010609060101010101" pitchFamily="49" charset="-122"/>
              </a:rPr>
              <a:t>——</a:t>
            </a:r>
            <a:r>
              <a:rPr lang="zh-CN" altLang="zh-CN" sz="1793" dirty="0">
                <a:solidFill>
                  <a:schemeClr val="bg2"/>
                </a:solidFill>
                <a:latin typeface="楷体" panose="02010609060101010101" pitchFamily="49" charset="-122"/>
                <a:ea typeface="楷体" panose="02010609060101010101" pitchFamily="49" charset="-122"/>
              </a:rPr>
              <a:t>其中两种共同拥有蓝色，两种共同拥有黄色，两种共同拥有红色</a:t>
            </a:r>
            <a:r>
              <a:rPr lang="en-US" altLang="zh-CN" sz="1793" dirty="0">
                <a:solidFill>
                  <a:schemeClr val="bg2"/>
                </a:solidFill>
                <a:latin typeface="楷体" panose="02010609060101010101" pitchFamily="49" charset="-122"/>
                <a:ea typeface="楷体" panose="02010609060101010101" pitchFamily="49" charset="-122"/>
              </a:rPr>
              <a:t>——</a:t>
            </a:r>
            <a:r>
              <a:rPr lang="zh-CN" altLang="zh-CN" sz="1793" dirty="0">
                <a:solidFill>
                  <a:schemeClr val="bg2"/>
                </a:solidFill>
                <a:latin typeface="楷体" panose="02010609060101010101" pitchFamily="49" charset="-122"/>
                <a:ea typeface="楷体" panose="02010609060101010101" pitchFamily="49" charset="-122"/>
              </a:rPr>
              <a:t>所以它们轻易能够形成协调的搭配。如果三种二次色同时使用，则显得很舒适、吸引，并具有丰富的色调。它们同时具有的颜色深度及广度，这一点在其它颜色关系上很难找到。</a:t>
            </a:r>
          </a:p>
        </p:txBody>
      </p:sp>
      <p:sp>
        <p:nvSpPr>
          <p:cNvPr id="6" name="矩形 5"/>
          <p:cNvSpPr/>
          <p:nvPr/>
        </p:nvSpPr>
        <p:spPr>
          <a:xfrm>
            <a:off x="2966352" y="476672"/>
            <a:ext cx="3202595" cy="3403239"/>
          </a:xfrm>
          <a:prstGeom prst="rect">
            <a:avLst/>
          </a:prstGeom>
          <a:solidFill>
            <a:schemeClr val="bg1">
              <a:lumMod val="75000"/>
            </a:schemeClr>
          </a:solidFill>
        </p:spPr>
        <p:txBody>
          <a:bodyPr wrap="square">
            <a:spAutoFit/>
          </a:bodyPr>
          <a:lstStyle/>
          <a:p>
            <a:r>
              <a:rPr lang="zh-CN" altLang="en-US" sz="1793" b="1" dirty="0">
                <a:latin typeface="楷体" panose="02010609060101010101" pitchFamily="49" charset="-122"/>
                <a:ea typeface="楷体" panose="02010609060101010101" pitchFamily="49" charset="-122"/>
              </a:rPr>
              <a:t>原色搭配：  </a:t>
            </a:r>
          </a:p>
          <a:p>
            <a:r>
              <a:rPr lang="zh-CN" altLang="en-US" sz="1793" dirty="0">
                <a:latin typeface="楷体" panose="02010609060101010101" pitchFamily="49" charset="-122"/>
                <a:ea typeface="楷体" panose="02010609060101010101" pitchFamily="49" charset="-122"/>
              </a:rPr>
              <a:t>    除了在一些儿童的产品中，三原色同时使用是比较少见的。但是，无论是在中国还是在美国的文化中，红黄搭配都是非常受欢迎。红黄搭配应用的范围很广</a:t>
            </a:r>
            <a:r>
              <a:rPr lang="en-US" altLang="zh-CN" sz="1793" dirty="0">
                <a:latin typeface="楷体" panose="02010609060101010101" pitchFamily="49" charset="-122"/>
                <a:ea typeface="楷体" panose="02010609060101010101" pitchFamily="49" charset="-122"/>
              </a:rPr>
              <a:t>——</a:t>
            </a:r>
            <a:r>
              <a:rPr lang="zh-CN" altLang="en-US" sz="1793" dirty="0">
                <a:latin typeface="楷体" panose="02010609060101010101" pitchFamily="49" charset="-122"/>
                <a:ea typeface="楷体" panose="02010609060101010101" pitchFamily="49" charset="-122"/>
              </a:rPr>
              <a:t>从快餐店到加油站，我们都可以看见这两种颜色同时在一起。蓝红搭配也很常见，但只有当两者的区域是分离时，才会显得吸引人，如果是紧邻在一起，则会产生冲突感。 </a:t>
            </a:r>
          </a:p>
        </p:txBody>
      </p:sp>
      <p:sp>
        <p:nvSpPr>
          <p:cNvPr id="7" name="矩形 6"/>
          <p:cNvSpPr/>
          <p:nvPr/>
        </p:nvSpPr>
        <p:spPr>
          <a:xfrm>
            <a:off x="251718" y="580166"/>
            <a:ext cx="2490506" cy="3403239"/>
          </a:xfrm>
          <a:prstGeom prst="rect">
            <a:avLst/>
          </a:prstGeom>
          <a:solidFill>
            <a:schemeClr val="accent1">
              <a:lumMod val="40000"/>
              <a:lumOff val="60000"/>
            </a:schemeClr>
          </a:solidFill>
        </p:spPr>
        <p:txBody>
          <a:bodyPr wrap="square">
            <a:spAutoFit/>
          </a:bodyPr>
          <a:lstStyle/>
          <a:p>
            <a:r>
              <a:rPr lang="zh-CN" altLang="zh-CN" sz="1793" b="1" kern="100" dirty="0">
                <a:solidFill>
                  <a:schemeClr val="bg2"/>
                </a:solidFill>
                <a:latin typeface="楷体" panose="02010609060101010101" pitchFamily="49" charset="-122"/>
                <a:ea typeface="楷体" panose="02010609060101010101" pitchFamily="49" charset="-122"/>
              </a:rPr>
              <a:t>分裂补色：</a:t>
            </a:r>
            <a:r>
              <a:rPr lang="en-US" altLang="zh-CN" sz="1793" kern="100" dirty="0">
                <a:solidFill>
                  <a:schemeClr val="bg2"/>
                </a:solidFill>
                <a:latin typeface="楷体" panose="02010609060101010101" pitchFamily="49" charset="-122"/>
                <a:ea typeface="楷体" panose="02010609060101010101" pitchFamily="49" charset="-122"/>
              </a:rPr>
              <a:t>  </a:t>
            </a:r>
            <a:br>
              <a:rPr lang="en-US" altLang="zh-CN" sz="1793" kern="100" dirty="0">
                <a:solidFill>
                  <a:schemeClr val="bg2"/>
                </a:solidFill>
                <a:latin typeface="楷体" panose="02010609060101010101" pitchFamily="49" charset="-122"/>
                <a:ea typeface="楷体" panose="02010609060101010101" pitchFamily="49" charset="-122"/>
              </a:rPr>
            </a:br>
            <a:r>
              <a:rPr lang="en-US" altLang="zh-CN" sz="1793" kern="100" dirty="0">
                <a:solidFill>
                  <a:schemeClr val="bg2"/>
                </a:solidFill>
                <a:latin typeface="楷体" panose="02010609060101010101" pitchFamily="49" charset="-122"/>
                <a:ea typeface="楷体" panose="02010609060101010101" pitchFamily="49" charset="-122"/>
              </a:rPr>
              <a:t>    </a:t>
            </a:r>
            <a:r>
              <a:rPr lang="zh-CN" altLang="zh-CN" sz="1793" kern="100" dirty="0">
                <a:solidFill>
                  <a:schemeClr val="bg2"/>
                </a:solidFill>
                <a:latin typeface="楷体" panose="02010609060101010101" pitchFamily="49" charset="-122"/>
                <a:ea typeface="楷体" panose="02010609060101010101" pitchFamily="49" charset="-122"/>
                <a:cs typeface="Times New Roman" panose="02020603050405020304" pitchFamily="18" charset="0"/>
              </a:rPr>
              <a:t>如果我们同时用补色及类比色的方法来确定的颜色关系，就称为分裂补色。这种颜色搭配既具有类比色的低对比度的美感，又具有补色的力量感。形成了一种既和谐又有重点的颜色关系。如在上面三种颜色中，红色就显得更加突出。</a:t>
            </a:r>
            <a:r>
              <a:rPr lang="en-US" altLang="zh-CN" sz="1793" kern="100" dirty="0">
                <a:solidFill>
                  <a:schemeClr val="bg2"/>
                </a:solidFill>
                <a:latin typeface="楷体" panose="02010609060101010101" pitchFamily="49" charset="-122"/>
                <a:ea typeface="楷体" panose="02010609060101010101" pitchFamily="49" charset="-122"/>
              </a:rPr>
              <a:t> </a:t>
            </a:r>
            <a:endParaRPr lang="zh-CN" altLang="en-US" sz="1793" dirty="0">
              <a:solidFill>
                <a:schemeClr val="bg2"/>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9314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37" y="87268"/>
            <a:ext cx="7772400" cy="1143000"/>
          </a:xfrm>
        </p:spPr>
        <p:txBody>
          <a:bodyPr/>
          <a:lstStyle/>
          <a:p>
            <a:r>
              <a:rPr lang="zh-CN" altLang="en-US" dirty="0" smtClean="0"/>
              <a:t>色轮系统举例</a:t>
            </a:r>
            <a:endParaRPr lang="zh-CN" altLang="en-US" dirty="0"/>
          </a:p>
        </p:txBody>
      </p:sp>
      <p:sp>
        <p:nvSpPr>
          <p:cNvPr id="3" name="灯片编号占位符 2"/>
          <p:cNvSpPr>
            <a:spLocks noGrp="1"/>
          </p:cNvSpPr>
          <p:nvPr>
            <p:ph type="sldNum" sz="quarter" idx="12"/>
          </p:nvPr>
        </p:nvSpPr>
        <p:spPr/>
        <p:txBody>
          <a:bodyPr/>
          <a:lstStyle/>
          <a:p>
            <a:fld id="{5EFC904B-C56C-457F-92BC-F9B345D34CA8}" type="slidenum">
              <a:rPr lang="zh-CN" altLang="en-US" smtClean="0"/>
              <a:t>37</a:t>
            </a:fld>
            <a:endParaRPr lang="zh-CN" altLang="en-US"/>
          </a:p>
        </p:txBody>
      </p:sp>
      <p:sp>
        <p:nvSpPr>
          <p:cNvPr id="4" name="矩形 3"/>
          <p:cNvSpPr/>
          <p:nvPr/>
        </p:nvSpPr>
        <p:spPr>
          <a:xfrm>
            <a:off x="346032" y="1412776"/>
            <a:ext cx="4297976" cy="1747786"/>
          </a:xfrm>
          <a:prstGeom prst="rect">
            <a:avLst/>
          </a:prstGeom>
        </p:spPr>
        <p:txBody>
          <a:bodyPr wrap="square">
            <a:spAutoFit/>
          </a:bodyPr>
          <a:lstStyle/>
          <a:p>
            <a:r>
              <a:rPr lang="zh-CN" altLang="en-US" sz="1793" dirty="0" smtClean="0">
                <a:latin typeface="楷体" panose="02010609060101010101" pitchFamily="49" charset="-122"/>
                <a:ea typeface="楷体" panose="02010609060101010101" pitchFamily="49" charset="-122"/>
              </a:rPr>
              <a:t>下面</a:t>
            </a:r>
            <a:r>
              <a:rPr lang="zh-CN" altLang="en-US" sz="1793" dirty="0">
                <a:latin typeface="楷体" panose="02010609060101010101" pitchFamily="49" charset="-122"/>
                <a:ea typeface="楷体" panose="02010609060101010101" pitchFamily="49" charset="-122"/>
              </a:rPr>
              <a:t>这四个封面中，都各自运用了我们在上面所述的其中一种颜色搭配。你能说出它们是运用了哪一种颜色搭配吗？</a:t>
            </a:r>
            <a:endParaRPr lang="en-US" altLang="zh-CN" sz="1793" dirty="0">
              <a:latin typeface="楷体" panose="02010609060101010101" pitchFamily="49" charset="-122"/>
              <a:ea typeface="楷体" panose="02010609060101010101" pitchFamily="49" charset="-122"/>
            </a:endParaRPr>
          </a:p>
          <a:p>
            <a:r>
              <a:rPr lang="zh-CN" altLang="en-US" sz="1793" dirty="0">
                <a:latin typeface="楷体" panose="02010609060101010101" pitchFamily="49" charset="-122"/>
                <a:ea typeface="楷体" panose="02010609060101010101" pitchFamily="49" charset="-122"/>
              </a:rPr>
              <a:t>（提示：眼睛只集中在一些大区域的颜色，不要理会细微的颜色区域。也不用理会黑白两种颜色） </a:t>
            </a:r>
          </a:p>
        </p:txBody>
      </p:sp>
      <p:pic>
        <p:nvPicPr>
          <p:cNvPr id="5" name="图片 4"/>
          <p:cNvPicPr>
            <a:picLocks noChangeAspect="1"/>
          </p:cNvPicPr>
          <p:nvPr/>
        </p:nvPicPr>
        <p:blipFill>
          <a:blip r:embed="rId2"/>
          <a:stretch>
            <a:fillRect/>
          </a:stretch>
        </p:blipFill>
        <p:spPr>
          <a:xfrm>
            <a:off x="5220072" y="1268760"/>
            <a:ext cx="3672408" cy="5313862"/>
          </a:xfrm>
          <a:prstGeom prst="rect">
            <a:avLst/>
          </a:prstGeom>
        </p:spPr>
      </p:pic>
      <p:pic>
        <p:nvPicPr>
          <p:cNvPr id="4103" name="Picture 7" descr="http://www.code-123.com/image/20098519445060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13967" y="3645024"/>
            <a:ext cx="1551278" cy="19426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9"/>
          <p:cNvSpPr>
            <a:spLocks noChangeArrowheads="1"/>
          </p:cNvSpPr>
          <p:nvPr/>
        </p:nvSpPr>
        <p:spPr bwMode="auto">
          <a:xfrm>
            <a:off x="1811152" y="3504642"/>
            <a:ext cx="3168352" cy="2223417"/>
          </a:xfrm>
          <a:prstGeom prst="rect">
            <a:avLst/>
          </a:prstGeom>
          <a:solidFill>
            <a:schemeClr val="bg1">
              <a:lumMod val="75000"/>
            </a:schemeClr>
          </a:solidFill>
          <a:ln>
            <a:noFill/>
          </a:ln>
          <a:effectLst/>
          <a:extLst/>
        </p:spPr>
        <p:txBody>
          <a:bodyPr vert="horz" wrap="square" lIns="68313" tIns="34157" rIns="68313" bIns="34157" numCol="1" anchor="ctr" anchorCtr="0" compatLnSpc="1">
            <a:prstTxWarp prst="textNoShape">
              <a:avLst/>
            </a:prstTxWarp>
            <a:spAutoFit/>
          </a:bodyPr>
          <a:lstStyle/>
          <a:p>
            <a:pPr marL="342900" indent="-342900" defTabSz="683148" eaLnBrk="0" hangingPunct="0">
              <a:buFont typeface="Wingdings" panose="05000000000000000000" pitchFamily="2" charset="2"/>
              <a:buChar char="n"/>
            </a:pPr>
            <a:r>
              <a:rPr kumimoji="0" lang="zh-CN" altLang="en-US" sz="2000" spc="224" dirty="0">
                <a:cs typeface="Times New Roman" panose="02020603050405020304" pitchFamily="18" charset="0"/>
              </a:rPr>
              <a:t>当我们用色轮对其分析后</a:t>
            </a:r>
            <a:r>
              <a:rPr kumimoji="0" lang="en-US" altLang="zh-CN" sz="2000" spc="224" dirty="0">
                <a:cs typeface="Times New Roman" panose="02020603050405020304" pitchFamily="18" charset="0"/>
              </a:rPr>
              <a:t>,</a:t>
            </a:r>
            <a:r>
              <a:rPr kumimoji="0" lang="zh-CN" altLang="en-US" sz="2000" spc="224" dirty="0">
                <a:cs typeface="Times New Roman" panose="02020603050405020304" pitchFamily="18" charset="0"/>
              </a:rPr>
              <a:t>就很容易得到答案： </a:t>
            </a:r>
            <a:br>
              <a:rPr kumimoji="0" lang="zh-CN" altLang="en-US" sz="2000" spc="224" dirty="0">
                <a:cs typeface="Times New Roman" panose="02020603050405020304" pitchFamily="18" charset="0"/>
              </a:rPr>
            </a:br>
            <a:r>
              <a:rPr kumimoji="0" lang="en-US" altLang="zh-CN" sz="2000" spc="224" dirty="0">
                <a:cs typeface="Times New Roman" panose="02020603050405020304" pitchFamily="18" charset="0"/>
              </a:rPr>
              <a:t>A:</a:t>
            </a:r>
            <a:r>
              <a:rPr kumimoji="0" lang="zh-CN" altLang="en-US" sz="2000" spc="224" dirty="0">
                <a:cs typeface="Times New Roman" panose="02020603050405020304" pitchFamily="18" charset="0"/>
              </a:rPr>
              <a:t>单色搭配</a:t>
            </a:r>
            <a:r>
              <a:rPr kumimoji="0" lang="en-US" altLang="zh-CN" sz="2000" spc="224" dirty="0">
                <a:cs typeface="Times New Roman" panose="02020603050405020304" pitchFamily="18" charset="0"/>
              </a:rPr>
              <a:t>              </a:t>
            </a:r>
            <a:endParaRPr kumimoji="0" lang="en-US" altLang="zh-CN" sz="2000" spc="224" dirty="0" smtClean="0">
              <a:cs typeface="Times New Roman" panose="02020603050405020304" pitchFamily="18" charset="0"/>
            </a:endParaRPr>
          </a:p>
          <a:p>
            <a:pPr defTabSz="683148" eaLnBrk="0" hangingPunct="0"/>
            <a:r>
              <a:rPr kumimoji="0" lang="en-US" altLang="zh-CN" sz="2000" spc="224" dirty="0" smtClean="0">
                <a:cs typeface="Times New Roman" panose="02020603050405020304" pitchFamily="18" charset="0"/>
              </a:rPr>
              <a:t>    B</a:t>
            </a:r>
            <a:r>
              <a:rPr kumimoji="0" lang="en-US" altLang="zh-CN" sz="2000" spc="224" dirty="0">
                <a:cs typeface="Times New Roman" panose="02020603050405020304" pitchFamily="18" charset="0"/>
              </a:rPr>
              <a:t>:</a:t>
            </a:r>
            <a:r>
              <a:rPr kumimoji="0" lang="zh-CN" altLang="en-US" sz="2000" spc="224" dirty="0">
                <a:cs typeface="Times New Roman" panose="02020603050405020304" pitchFamily="18" charset="0"/>
              </a:rPr>
              <a:t>补色搭配</a:t>
            </a:r>
            <a:endParaRPr kumimoji="0" lang="en-US" altLang="zh-CN" sz="2000" spc="224" dirty="0">
              <a:cs typeface="Times New Roman" panose="02020603050405020304" pitchFamily="18" charset="0"/>
            </a:endParaRPr>
          </a:p>
          <a:p>
            <a:pPr defTabSz="683148" eaLnBrk="0" hangingPunct="0"/>
            <a:r>
              <a:rPr kumimoji="0" lang="en-US" altLang="zh-CN" sz="2000" spc="224" dirty="0" smtClean="0">
                <a:cs typeface="Times New Roman" panose="02020603050405020304" pitchFamily="18" charset="0"/>
              </a:rPr>
              <a:t>    C</a:t>
            </a:r>
            <a:r>
              <a:rPr kumimoji="0" lang="en-US" altLang="zh-CN" sz="2000" spc="224" dirty="0">
                <a:cs typeface="Times New Roman" panose="02020603050405020304" pitchFamily="18" charset="0"/>
              </a:rPr>
              <a:t>:</a:t>
            </a:r>
            <a:r>
              <a:rPr kumimoji="0" lang="zh-CN" altLang="en-US" sz="2000" spc="224" dirty="0">
                <a:cs typeface="Times New Roman" panose="02020603050405020304" pitchFamily="18" charset="0"/>
              </a:rPr>
              <a:t>三原色搭配</a:t>
            </a:r>
            <a:r>
              <a:rPr kumimoji="0" lang="en-US" altLang="zh-CN" sz="2000" spc="224" dirty="0">
                <a:cs typeface="Times New Roman" panose="02020603050405020304" pitchFamily="18" charset="0"/>
              </a:rPr>
              <a:t>          </a:t>
            </a:r>
            <a:endParaRPr kumimoji="0" lang="en-US" altLang="zh-CN" sz="2000" spc="224" dirty="0" smtClean="0">
              <a:cs typeface="Times New Roman" panose="02020603050405020304" pitchFamily="18" charset="0"/>
            </a:endParaRPr>
          </a:p>
          <a:p>
            <a:pPr defTabSz="683148" eaLnBrk="0" hangingPunct="0"/>
            <a:r>
              <a:rPr kumimoji="0" lang="en-US" altLang="zh-CN" sz="2000" spc="224" dirty="0" smtClean="0">
                <a:cs typeface="Times New Roman" panose="02020603050405020304" pitchFamily="18" charset="0"/>
              </a:rPr>
              <a:t>   D</a:t>
            </a:r>
            <a:r>
              <a:rPr kumimoji="0" lang="en-US" altLang="zh-CN" sz="2000" spc="224" dirty="0">
                <a:cs typeface="Times New Roman" panose="02020603050405020304" pitchFamily="18" charset="0"/>
              </a:rPr>
              <a:t>:</a:t>
            </a:r>
            <a:r>
              <a:rPr kumimoji="0" lang="zh-CN" altLang="en-US" sz="2000" spc="224" dirty="0">
                <a:cs typeface="Times New Roman" panose="02020603050405020304" pitchFamily="18" charset="0"/>
              </a:rPr>
              <a:t>类比色搭配</a:t>
            </a:r>
            <a:endParaRPr kumimoji="0" lang="zh-CN" altLang="en-US" sz="2000" spc="224" dirty="0">
              <a:latin typeface="Arial" panose="020B0604020202020204" pitchFamily="34" charset="0"/>
            </a:endParaRPr>
          </a:p>
        </p:txBody>
      </p:sp>
      <p:sp>
        <p:nvSpPr>
          <p:cNvPr id="8" name="Line 5"/>
          <p:cNvSpPr>
            <a:spLocks noChangeShapeType="1"/>
          </p:cNvSpPr>
          <p:nvPr/>
        </p:nvSpPr>
        <p:spPr bwMode="auto">
          <a:xfrm>
            <a:off x="395536" y="1268760"/>
            <a:ext cx="43434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31872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animEffect transition="in" filter="fade">
                                      <p:cBhvr>
                                        <p:cTn id="7" dur="1000"/>
                                        <p:tgtEl>
                                          <p:spTgt spid="4103"/>
                                        </p:tgtEl>
                                      </p:cBhvr>
                                    </p:animEffect>
                                    <p:anim calcmode="lin" valueType="num">
                                      <p:cBhvr>
                                        <p:cTn id="8" dur="1000" fill="hold"/>
                                        <p:tgtEl>
                                          <p:spTgt spid="4103"/>
                                        </p:tgtEl>
                                        <p:attrNameLst>
                                          <p:attrName>ppt_x</p:attrName>
                                        </p:attrNameLst>
                                      </p:cBhvr>
                                      <p:tavLst>
                                        <p:tav tm="0">
                                          <p:val>
                                            <p:strVal val="#ppt_x"/>
                                          </p:val>
                                        </p:tav>
                                        <p:tav tm="100000">
                                          <p:val>
                                            <p:strVal val="#ppt_x"/>
                                          </p:val>
                                        </p:tav>
                                      </p:tavLst>
                                    </p:anim>
                                    <p:anim calcmode="lin" valueType="num">
                                      <p:cBhvr>
                                        <p:cTn id="9" dur="1000" fill="hold"/>
                                        <p:tgtEl>
                                          <p:spTgt spid="410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58722"/>
            <a:ext cx="7772400" cy="1143000"/>
          </a:xfrm>
        </p:spPr>
        <p:txBody>
          <a:bodyPr/>
          <a:lstStyle/>
          <a:p>
            <a:r>
              <a:rPr lang="en-US" altLang="zh-CN" dirty="0" smtClean="0">
                <a:latin typeface="黑体" panose="02010609060101010101" pitchFamily="49" charset="-122"/>
                <a:ea typeface="黑体" panose="02010609060101010101" pitchFamily="49" charset="-122"/>
              </a:rPr>
              <a:t>APP</a:t>
            </a:r>
            <a:r>
              <a:rPr lang="zh-CN" altLang="en-US" dirty="0" smtClean="0">
                <a:latin typeface="黑体" panose="02010609060101010101" pitchFamily="49" charset="-122"/>
                <a:ea typeface="黑体" panose="02010609060101010101" pitchFamily="49" charset="-122"/>
              </a:rPr>
              <a:t>案例</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单色搭配</a:t>
            </a:r>
            <a:endParaRPr lang="zh-CN" altLang="en-US"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5EFC904B-C56C-457F-92BC-F9B345D34CA8}" type="slidenum">
              <a:rPr lang="zh-CN" altLang="en-US" smtClean="0"/>
              <a:t>38</a:t>
            </a:fld>
            <a:endParaRPr lang="zh-CN" altLang="en-US"/>
          </a:p>
        </p:txBody>
      </p:sp>
      <p:pic>
        <p:nvPicPr>
          <p:cNvPr id="5" name="图片 4"/>
          <p:cNvPicPr>
            <a:picLocks noChangeAspect="1"/>
          </p:cNvPicPr>
          <p:nvPr/>
        </p:nvPicPr>
        <p:blipFill>
          <a:blip r:embed="rId2"/>
          <a:stretch>
            <a:fillRect/>
          </a:stretch>
        </p:blipFill>
        <p:spPr>
          <a:xfrm>
            <a:off x="3264423" y="1684679"/>
            <a:ext cx="2364962" cy="4197806"/>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3187" y="1684679"/>
            <a:ext cx="2364962" cy="4197806"/>
          </a:xfrm>
          <a:prstGeom prst="rect">
            <a:avLst/>
          </a:prstGeom>
        </p:spPr>
      </p:pic>
      <p:pic>
        <p:nvPicPr>
          <p:cNvPr id="7" name="图片 6"/>
          <p:cNvPicPr>
            <a:picLocks noChangeAspect="1"/>
          </p:cNvPicPr>
          <p:nvPr/>
        </p:nvPicPr>
        <p:blipFill>
          <a:blip r:embed="rId4"/>
          <a:stretch>
            <a:fillRect/>
          </a:stretch>
        </p:blipFill>
        <p:spPr>
          <a:xfrm>
            <a:off x="675660" y="1684679"/>
            <a:ext cx="2364962" cy="4197806"/>
          </a:xfrm>
          <a:prstGeom prst="rect">
            <a:avLst/>
          </a:prstGeom>
        </p:spPr>
      </p:pic>
    </p:spTree>
    <p:extLst>
      <p:ext uri="{BB962C8B-B14F-4D97-AF65-F5344CB8AC3E}">
        <p14:creationId xmlns:p14="http://schemas.microsoft.com/office/powerpoint/2010/main" val="9661743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EFC904B-C56C-457F-92BC-F9B345D34CA8}" type="slidenum">
              <a:rPr lang="zh-CN" altLang="en-US" smtClean="0"/>
              <a:t>39</a:t>
            </a:fld>
            <a:endParaRPr lang="zh-CN" altLang="en-US"/>
          </a:p>
        </p:txBody>
      </p:sp>
      <p:pic>
        <p:nvPicPr>
          <p:cNvPr id="5" name="图片 4"/>
          <p:cNvPicPr>
            <a:picLocks noChangeAspect="1"/>
          </p:cNvPicPr>
          <p:nvPr/>
        </p:nvPicPr>
        <p:blipFill>
          <a:blip r:embed="rId2"/>
          <a:stretch>
            <a:fillRect/>
          </a:stretch>
        </p:blipFill>
        <p:spPr>
          <a:xfrm>
            <a:off x="596188" y="1872922"/>
            <a:ext cx="2290452" cy="4065553"/>
          </a:xfrm>
          <a:prstGeom prst="rect">
            <a:avLst/>
          </a:prstGeom>
        </p:spPr>
      </p:pic>
      <p:pic>
        <p:nvPicPr>
          <p:cNvPr id="6" name="图片 5"/>
          <p:cNvPicPr>
            <a:picLocks noChangeAspect="1"/>
          </p:cNvPicPr>
          <p:nvPr/>
        </p:nvPicPr>
        <p:blipFill>
          <a:blip r:embed="rId3"/>
          <a:stretch>
            <a:fillRect/>
          </a:stretch>
        </p:blipFill>
        <p:spPr>
          <a:xfrm>
            <a:off x="3297082" y="1872922"/>
            <a:ext cx="2290452" cy="4065553"/>
          </a:xfrm>
          <a:prstGeom prst="rect">
            <a:avLst/>
          </a:prstGeom>
        </p:spPr>
      </p:pic>
      <p:pic>
        <p:nvPicPr>
          <p:cNvPr id="7" name="图片 6"/>
          <p:cNvPicPr>
            <a:picLocks noChangeAspect="1"/>
          </p:cNvPicPr>
          <p:nvPr/>
        </p:nvPicPr>
        <p:blipFill>
          <a:blip r:embed="rId4"/>
          <a:stretch>
            <a:fillRect/>
          </a:stretch>
        </p:blipFill>
        <p:spPr>
          <a:xfrm>
            <a:off x="5997976" y="1872922"/>
            <a:ext cx="2290452" cy="4065553"/>
          </a:xfrm>
          <a:prstGeom prst="rect">
            <a:avLst/>
          </a:prstGeom>
        </p:spPr>
      </p:pic>
      <p:sp>
        <p:nvSpPr>
          <p:cNvPr id="8" name="标题 1"/>
          <p:cNvSpPr>
            <a:spLocks noGrp="1"/>
          </p:cNvSpPr>
          <p:nvPr>
            <p:ph type="title"/>
          </p:nvPr>
        </p:nvSpPr>
        <p:spPr>
          <a:xfrm>
            <a:off x="685800" y="358722"/>
            <a:ext cx="7772400" cy="1143000"/>
          </a:xfrm>
        </p:spPr>
        <p:txBody>
          <a:bodyPr/>
          <a:lstStyle/>
          <a:p>
            <a:r>
              <a:rPr lang="en-US" altLang="zh-CN" dirty="0" smtClean="0">
                <a:latin typeface="黑体" panose="02010609060101010101" pitchFamily="49" charset="-122"/>
                <a:ea typeface="黑体" panose="02010609060101010101" pitchFamily="49" charset="-122"/>
              </a:rPr>
              <a:t>APP</a:t>
            </a:r>
            <a:r>
              <a:rPr lang="zh-CN" altLang="en-US" dirty="0" smtClean="0">
                <a:latin typeface="黑体" panose="02010609060101010101" pitchFamily="49" charset="-122"/>
                <a:ea typeface="黑体" panose="02010609060101010101" pitchFamily="49" charset="-122"/>
              </a:rPr>
              <a:t>案例</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类似色搭配</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85444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1 </a:t>
            </a:r>
            <a:r>
              <a:rPr lang="zh-CN" altLang="en-US" smtClean="0">
                <a:solidFill>
                  <a:schemeClr val="accent1"/>
                </a:solidFill>
                <a:ea typeface="黑体" panose="02010609060101010101" pitchFamily="49" charset="-122"/>
              </a:rPr>
              <a:t>色彩基础</a:t>
            </a:r>
            <a:endParaRPr lang="zh-CN" altLang="en-US" sz="3600" smtClean="0">
              <a:solidFill>
                <a:schemeClr val="accent1"/>
              </a:solidFill>
              <a:ea typeface="HT" pitchFamily="18" charset="-122"/>
            </a:endParaRPr>
          </a:p>
        </p:txBody>
      </p:sp>
      <p:sp>
        <p:nvSpPr>
          <p:cNvPr id="8195" name="Rectangle 4"/>
          <p:cNvSpPr>
            <a:spLocks noGrp="1" noChangeArrowheads="1"/>
          </p:cNvSpPr>
          <p:nvPr>
            <p:ph type="body" idx="1"/>
          </p:nvPr>
        </p:nvSpPr>
        <p:spPr>
          <a:xfrm>
            <a:off x="381000" y="1752600"/>
            <a:ext cx="8305800" cy="4772025"/>
          </a:xfrm>
        </p:spPr>
        <p:txBody>
          <a:bodyPr/>
          <a:lstStyle/>
          <a:p>
            <a:pPr marL="609600" indent="-609600" eaLnBrk="1" hangingPunct="1">
              <a:buFontTx/>
              <a:buNone/>
            </a:pPr>
            <a:r>
              <a:rPr lang="en-US" altLang="zh-CN" sz="2400" smtClean="0">
                <a:solidFill>
                  <a:srgbClr val="FFFFFF"/>
                </a:solidFill>
              </a:rPr>
              <a:t>3.  </a:t>
            </a:r>
            <a:r>
              <a:rPr lang="zh-CN" altLang="en-US" sz="2400" smtClean="0">
                <a:solidFill>
                  <a:srgbClr val="FFFFFF"/>
                </a:solidFill>
              </a:rPr>
              <a:t>电磁波的种类与可见光</a:t>
            </a:r>
          </a:p>
          <a:p>
            <a:pPr marL="609600" indent="-609600" eaLnBrk="1" hangingPunct="1">
              <a:buFont typeface="Wingdings" panose="05000000000000000000" pitchFamily="2" charset="2"/>
              <a:buAutoNum type="arabicPeriod"/>
            </a:pPr>
            <a:endParaRPr lang="en-US" altLang="zh-CN" sz="2400" smtClean="0">
              <a:solidFill>
                <a:srgbClr val="FFFFFF"/>
              </a:solidFill>
            </a:endParaRPr>
          </a:p>
        </p:txBody>
      </p:sp>
      <p:sp>
        <p:nvSpPr>
          <p:cNvPr id="8196" name="Freeform 20"/>
          <p:cNvSpPr>
            <a:spLocks/>
          </p:cNvSpPr>
          <p:nvPr/>
        </p:nvSpPr>
        <p:spPr bwMode="auto">
          <a:xfrm>
            <a:off x="811213" y="2636838"/>
            <a:ext cx="3027362" cy="792162"/>
          </a:xfrm>
          <a:custGeom>
            <a:avLst/>
            <a:gdLst>
              <a:gd name="T0" fmla="*/ 3815 w 3815"/>
              <a:gd name="T1" fmla="*/ 1497 h 1497"/>
              <a:gd name="T2" fmla="*/ 3815 w 3815"/>
              <a:gd name="T3" fmla="*/ 1497 h 1497"/>
              <a:gd name="T4" fmla="*/ 3472 w 3815"/>
              <a:gd name="T5" fmla="*/ 1355 h 1497"/>
              <a:gd name="T6" fmla="*/ 3152 w 3815"/>
              <a:gd name="T7" fmla="*/ 1221 h 1497"/>
              <a:gd name="T8" fmla="*/ 2851 w 3815"/>
              <a:gd name="T9" fmla="*/ 1096 h 1497"/>
              <a:gd name="T10" fmla="*/ 2569 w 3815"/>
              <a:gd name="T11" fmla="*/ 981 h 1497"/>
              <a:gd name="T12" fmla="*/ 2308 w 3815"/>
              <a:gd name="T13" fmla="*/ 874 h 1497"/>
              <a:gd name="T14" fmla="*/ 2064 w 3815"/>
              <a:gd name="T15" fmla="*/ 775 h 1497"/>
              <a:gd name="T16" fmla="*/ 1839 w 3815"/>
              <a:gd name="T17" fmla="*/ 683 h 1497"/>
              <a:gd name="T18" fmla="*/ 1631 w 3815"/>
              <a:gd name="T19" fmla="*/ 599 h 1497"/>
              <a:gd name="T20" fmla="*/ 1437 w 3815"/>
              <a:gd name="T21" fmla="*/ 522 h 1497"/>
              <a:gd name="T22" fmla="*/ 1262 w 3815"/>
              <a:gd name="T23" fmla="*/ 453 h 1497"/>
              <a:gd name="T24" fmla="*/ 1100 w 3815"/>
              <a:gd name="T25" fmla="*/ 390 h 1497"/>
              <a:gd name="T26" fmla="*/ 952 w 3815"/>
              <a:gd name="T27" fmla="*/ 332 h 1497"/>
              <a:gd name="T28" fmla="*/ 820 w 3815"/>
              <a:gd name="T29" fmla="*/ 280 h 1497"/>
              <a:gd name="T30" fmla="*/ 700 w 3815"/>
              <a:gd name="T31" fmla="*/ 235 h 1497"/>
              <a:gd name="T32" fmla="*/ 591 w 3815"/>
              <a:gd name="T33" fmla="*/ 194 h 1497"/>
              <a:gd name="T34" fmla="*/ 495 w 3815"/>
              <a:gd name="T35" fmla="*/ 159 h 1497"/>
              <a:gd name="T36" fmla="*/ 410 w 3815"/>
              <a:gd name="T37" fmla="*/ 128 h 1497"/>
              <a:gd name="T38" fmla="*/ 335 w 3815"/>
              <a:gd name="T39" fmla="*/ 101 h 1497"/>
              <a:gd name="T40" fmla="*/ 270 w 3815"/>
              <a:gd name="T41" fmla="*/ 78 h 1497"/>
              <a:gd name="T42" fmla="*/ 215 w 3815"/>
              <a:gd name="T43" fmla="*/ 60 h 1497"/>
              <a:gd name="T44" fmla="*/ 167 w 3815"/>
              <a:gd name="T45" fmla="*/ 44 h 1497"/>
              <a:gd name="T46" fmla="*/ 126 w 3815"/>
              <a:gd name="T47" fmla="*/ 31 h 1497"/>
              <a:gd name="T48" fmla="*/ 93 w 3815"/>
              <a:gd name="T49" fmla="*/ 21 h 1497"/>
              <a:gd name="T50" fmla="*/ 67 w 3815"/>
              <a:gd name="T51" fmla="*/ 13 h 1497"/>
              <a:gd name="T52" fmla="*/ 45 w 3815"/>
              <a:gd name="T53" fmla="*/ 8 h 1497"/>
              <a:gd name="T54" fmla="*/ 29 w 3815"/>
              <a:gd name="T55" fmla="*/ 4 h 1497"/>
              <a:gd name="T56" fmla="*/ 18 w 3815"/>
              <a:gd name="T57" fmla="*/ 2 h 1497"/>
              <a:gd name="T58" fmla="*/ 9 w 3815"/>
              <a:gd name="T59" fmla="*/ 1 h 1497"/>
              <a:gd name="T60" fmla="*/ 4 w 3815"/>
              <a:gd name="T61" fmla="*/ 0 h 1497"/>
              <a:gd name="T62" fmla="*/ 1 w 3815"/>
              <a:gd name="T63" fmla="*/ 1 h 1497"/>
              <a:gd name="T64" fmla="*/ 0 w 3815"/>
              <a:gd name="T65" fmla="*/ 1 h 1497"/>
              <a:gd name="T66" fmla="*/ 0 w 3815"/>
              <a:gd name="T67" fmla="*/ 1 h 14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15"/>
              <a:gd name="T103" fmla="*/ 0 h 1497"/>
              <a:gd name="T104" fmla="*/ 3815 w 3815"/>
              <a:gd name="T105" fmla="*/ 1497 h 14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15" h="1497">
                <a:moveTo>
                  <a:pt x="3815" y="1497"/>
                </a:moveTo>
                <a:lnTo>
                  <a:pt x="3815" y="1497"/>
                </a:lnTo>
                <a:lnTo>
                  <a:pt x="3472" y="1355"/>
                </a:lnTo>
                <a:lnTo>
                  <a:pt x="3152" y="1221"/>
                </a:lnTo>
                <a:lnTo>
                  <a:pt x="2851" y="1096"/>
                </a:lnTo>
                <a:lnTo>
                  <a:pt x="2569" y="981"/>
                </a:lnTo>
                <a:lnTo>
                  <a:pt x="2308" y="874"/>
                </a:lnTo>
                <a:lnTo>
                  <a:pt x="2064" y="775"/>
                </a:lnTo>
                <a:lnTo>
                  <a:pt x="1839" y="683"/>
                </a:lnTo>
                <a:lnTo>
                  <a:pt x="1631" y="599"/>
                </a:lnTo>
                <a:lnTo>
                  <a:pt x="1437" y="522"/>
                </a:lnTo>
                <a:lnTo>
                  <a:pt x="1262" y="453"/>
                </a:lnTo>
                <a:lnTo>
                  <a:pt x="1100" y="390"/>
                </a:lnTo>
                <a:lnTo>
                  <a:pt x="952" y="332"/>
                </a:lnTo>
                <a:lnTo>
                  <a:pt x="820" y="280"/>
                </a:lnTo>
                <a:lnTo>
                  <a:pt x="700" y="235"/>
                </a:lnTo>
                <a:lnTo>
                  <a:pt x="591" y="194"/>
                </a:lnTo>
                <a:lnTo>
                  <a:pt x="495" y="159"/>
                </a:lnTo>
                <a:lnTo>
                  <a:pt x="410" y="128"/>
                </a:lnTo>
                <a:lnTo>
                  <a:pt x="335" y="101"/>
                </a:lnTo>
                <a:lnTo>
                  <a:pt x="270" y="78"/>
                </a:lnTo>
                <a:lnTo>
                  <a:pt x="215" y="60"/>
                </a:lnTo>
                <a:lnTo>
                  <a:pt x="167" y="44"/>
                </a:lnTo>
                <a:lnTo>
                  <a:pt x="126" y="31"/>
                </a:lnTo>
                <a:lnTo>
                  <a:pt x="93" y="21"/>
                </a:lnTo>
                <a:lnTo>
                  <a:pt x="67" y="13"/>
                </a:lnTo>
                <a:lnTo>
                  <a:pt x="45" y="8"/>
                </a:lnTo>
                <a:lnTo>
                  <a:pt x="29" y="4"/>
                </a:lnTo>
                <a:lnTo>
                  <a:pt x="18" y="2"/>
                </a:lnTo>
                <a:lnTo>
                  <a:pt x="9" y="1"/>
                </a:lnTo>
                <a:lnTo>
                  <a:pt x="4" y="0"/>
                </a:lnTo>
                <a:lnTo>
                  <a:pt x="1" y="1"/>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7" name="Freeform 21"/>
          <p:cNvSpPr>
            <a:spLocks/>
          </p:cNvSpPr>
          <p:nvPr/>
        </p:nvSpPr>
        <p:spPr bwMode="auto">
          <a:xfrm>
            <a:off x="4633913" y="2646363"/>
            <a:ext cx="2911475" cy="782637"/>
          </a:xfrm>
          <a:custGeom>
            <a:avLst/>
            <a:gdLst>
              <a:gd name="T0" fmla="*/ 0 w 3667"/>
              <a:gd name="T1" fmla="*/ 1478 h 1478"/>
              <a:gd name="T2" fmla="*/ 0 w 3667"/>
              <a:gd name="T3" fmla="*/ 1478 h 1478"/>
              <a:gd name="T4" fmla="*/ 331 w 3667"/>
              <a:gd name="T5" fmla="*/ 1336 h 1478"/>
              <a:gd name="T6" fmla="*/ 642 w 3667"/>
              <a:gd name="T7" fmla="*/ 1202 h 1478"/>
              <a:gd name="T8" fmla="*/ 933 w 3667"/>
              <a:gd name="T9" fmla="*/ 1078 h 1478"/>
              <a:gd name="T10" fmla="*/ 1204 w 3667"/>
              <a:gd name="T11" fmla="*/ 963 h 1478"/>
              <a:gd name="T12" fmla="*/ 1457 w 3667"/>
              <a:gd name="T13" fmla="*/ 856 h 1478"/>
              <a:gd name="T14" fmla="*/ 1692 w 3667"/>
              <a:gd name="T15" fmla="*/ 758 h 1478"/>
              <a:gd name="T16" fmla="*/ 1909 w 3667"/>
              <a:gd name="T17" fmla="*/ 666 h 1478"/>
              <a:gd name="T18" fmla="*/ 2110 w 3667"/>
              <a:gd name="T19" fmla="*/ 583 h 1478"/>
              <a:gd name="T20" fmla="*/ 2296 w 3667"/>
              <a:gd name="T21" fmla="*/ 506 h 1478"/>
              <a:gd name="T22" fmla="*/ 2465 w 3667"/>
              <a:gd name="T23" fmla="*/ 438 h 1478"/>
              <a:gd name="T24" fmla="*/ 2620 w 3667"/>
              <a:gd name="T25" fmla="*/ 375 h 1478"/>
              <a:gd name="T26" fmla="*/ 2762 w 3667"/>
              <a:gd name="T27" fmla="*/ 319 h 1478"/>
              <a:gd name="T28" fmla="*/ 2889 w 3667"/>
              <a:gd name="T29" fmla="*/ 269 h 1478"/>
              <a:gd name="T30" fmla="*/ 3004 w 3667"/>
              <a:gd name="T31" fmla="*/ 223 h 1478"/>
              <a:gd name="T32" fmla="*/ 3108 w 3667"/>
              <a:gd name="T33" fmla="*/ 183 h 1478"/>
              <a:gd name="T34" fmla="*/ 3200 w 3667"/>
              <a:gd name="T35" fmla="*/ 149 h 1478"/>
              <a:gd name="T36" fmla="*/ 3281 w 3667"/>
              <a:gd name="T37" fmla="*/ 119 h 1478"/>
              <a:gd name="T38" fmla="*/ 3353 w 3667"/>
              <a:gd name="T39" fmla="*/ 93 h 1478"/>
              <a:gd name="T40" fmla="*/ 3415 w 3667"/>
              <a:gd name="T41" fmla="*/ 71 h 1478"/>
              <a:gd name="T42" fmla="*/ 3468 w 3667"/>
              <a:gd name="T43" fmla="*/ 53 h 1478"/>
              <a:gd name="T44" fmla="*/ 3513 w 3667"/>
              <a:gd name="T45" fmla="*/ 39 h 1478"/>
              <a:gd name="T46" fmla="*/ 3551 w 3667"/>
              <a:gd name="T47" fmla="*/ 27 h 1478"/>
              <a:gd name="T48" fmla="*/ 3582 w 3667"/>
              <a:gd name="T49" fmla="*/ 17 h 1478"/>
              <a:gd name="T50" fmla="*/ 3607 w 3667"/>
              <a:gd name="T51" fmla="*/ 10 h 1478"/>
              <a:gd name="T52" fmla="*/ 3626 w 3667"/>
              <a:gd name="T53" fmla="*/ 5 h 1478"/>
              <a:gd name="T54" fmla="*/ 3641 w 3667"/>
              <a:gd name="T55" fmla="*/ 2 h 1478"/>
              <a:gd name="T56" fmla="*/ 3652 w 3667"/>
              <a:gd name="T57" fmla="*/ 1 h 1478"/>
              <a:gd name="T58" fmla="*/ 3660 w 3667"/>
              <a:gd name="T59" fmla="*/ 0 h 1478"/>
              <a:gd name="T60" fmla="*/ 3664 w 3667"/>
              <a:gd name="T61" fmla="*/ 0 h 1478"/>
              <a:gd name="T62" fmla="*/ 3666 w 3667"/>
              <a:gd name="T63" fmla="*/ 0 h 1478"/>
              <a:gd name="T64" fmla="*/ 3667 w 3667"/>
              <a:gd name="T65" fmla="*/ 1 h 1478"/>
              <a:gd name="T66" fmla="*/ 3667 w 3667"/>
              <a:gd name="T67" fmla="*/ 1 h 14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67"/>
              <a:gd name="T103" fmla="*/ 0 h 1478"/>
              <a:gd name="T104" fmla="*/ 3667 w 3667"/>
              <a:gd name="T105" fmla="*/ 1478 h 14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67" h="1478">
                <a:moveTo>
                  <a:pt x="0" y="1478"/>
                </a:moveTo>
                <a:lnTo>
                  <a:pt x="0" y="1478"/>
                </a:lnTo>
                <a:lnTo>
                  <a:pt x="331" y="1336"/>
                </a:lnTo>
                <a:lnTo>
                  <a:pt x="642" y="1202"/>
                </a:lnTo>
                <a:lnTo>
                  <a:pt x="933" y="1078"/>
                </a:lnTo>
                <a:lnTo>
                  <a:pt x="1204" y="963"/>
                </a:lnTo>
                <a:lnTo>
                  <a:pt x="1457" y="856"/>
                </a:lnTo>
                <a:lnTo>
                  <a:pt x="1692" y="758"/>
                </a:lnTo>
                <a:lnTo>
                  <a:pt x="1909" y="666"/>
                </a:lnTo>
                <a:lnTo>
                  <a:pt x="2110" y="583"/>
                </a:lnTo>
                <a:lnTo>
                  <a:pt x="2296" y="506"/>
                </a:lnTo>
                <a:lnTo>
                  <a:pt x="2465" y="438"/>
                </a:lnTo>
                <a:lnTo>
                  <a:pt x="2620" y="375"/>
                </a:lnTo>
                <a:lnTo>
                  <a:pt x="2762" y="319"/>
                </a:lnTo>
                <a:lnTo>
                  <a:pt x="2889" y="269"/>
                </a:lnTo>
                <a:lnTo>
                  <a:pt x="3004" y="223"/>
                </a:lnTo>
                <a:lnTo>
                  <a:pt x="3108" y="183"/>
                </a:lnTo>
                <a:lnTo>
                  <a:pt x="3200" y="149"/>
                </a:lnTo>
                <a:lnTo>
                  <a:pt x="3281" y="119"/>
                </a:lnTo>
                <a:lnTo>
                  <a:pt x="3353" y="93"/>
                </a:lnTo>
                <a:lnTo>
                  <a:pt x="3415" y="71"/>
                </a:lnTo>
                <a:lnTo>
                  <a:pt x="3468" y="53"/>
                </a:lnTo>
                <a:lnTo>
                  <a:pt x="3513" y="39"/>
                </a:lnTo>
                <a:lnTo>
                  <a:pt x="3551" y="27"/>
                </a:lnTo>
                <a:lnTo>
                  <a:pt x="3582" y="17"/>
                </a:lnTo>
                <a:lnTo>
                  <a:pt x="3607" y="10"/>
                </a:lnTo>
                <a:lnTo>
                  <a:pt x="3626" y="5"/>
                </a:lnTo>
                <a:lnTo>
                  <a:pt x="3641" y="2"/>
                </a:lnTo>
                <a:lnTo>
                  <a:pt x="3652" y="1"/>
                </a:lnTo>
                <a:lnTo>
                  <a:pt x="3660" y="0"/>
                </a:lnTo>
                <a:lnTo>
                  <a:pt x="3664" y="0"/>
                </a:lnTo>
                <a:lnTo>
                  <a:pt x="3666" y="0"/>
                </a:lnTo>
                <a:lnTo>
                  <a:pt x="3667"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Line 24"/>
          <p:cNvSpPr>
            <a:spLocks noChangeShapeType="1"/>
          </p:cNvSpPr>
          <p:nvPr/>
        </p:nvSpPr>
        <p:spPr bwMode="auto">
          <a:xfrm>
            <a:off x="381000" y="1600200"/>
            <a:ext cx="4191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8199" name="Picture 27" descr="o_2007214215541376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276475"/>
            <a:ext cx="6408738"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EFC904B-C56C-457F-92BC-F9B345D34CA8}" type="slidenum">
              <a:rPr lang="zh-CN" altLang="en-US" smtClean="0"/>
              <a:t>40</a:t>
            </a:fld>
            <a:endParaRPr lang="zh-CN" altLang="en-US"/>
          </a:p>
        </p:txBody>
      </p:sp>
      <p:pic>
        <p:nvPicPr>
          <p:cNvPr id="2" name="图片 1"/>
          <p:cNvPicPr>
            <a:picLocks noChangeAspect="1"/>
          </p:cNvPicPr>
          <p:nvPr/>
        </p:nvPicPr>
        <p:blipFill>
          <a:blip r:embed="rId2"/>
          <a:stretch>
            <a:fillRect/>
          </a:stretch>
        </p:blipFill>
        <p:spPr>
          <a:xfrm>
            <a:off x="1260689" y="1816933"/>
            <a:ext cx="2290452" cy="4065552"/>
          </a:xfrm>
          <a:prstGeom prst="rect">
            <a:avLst/>
          </a:prstGeom>
        </p:spPr>
      </p:pic>
      <p:pic>
        <p:nvPicPr>
          <p:cNvPr id="8" name="图片 7"/>
          <p:cNvPicPr>
            <a:picLocks noChangeAspect="1"/>
          </p:cNvPicPr>
          <p:nvPr/>
        </p:nvPicPr>
        <p:blipFill>
          <a:blip r:embed="rId3"/>
          <a:stretch>
            <a:fillRect/>
          </a:stretch>
        </p:blipFill>
        <p:spPr>
          <a:xfrm>
            <a:off x="3761177" y="3134645"/>
            <a:ext cx="4254808" cy="1430128"/>
          </a:xfrm>
          <a:prstGeom prst="rect">
            <a:avLst/>
          </a:prstGeom>
        </p:spPr>
      </p:pic>
      <p:sp>
        <p:nvSpPr>
          <p:cNvPr id="6" name="标题 1"/>
          <p:cNvSpPr>
            <a:spLocks noGrp="1"/>
          </p:cNvSpPr>
          <p:nvPr>
            <p:ph type="title"/>
          </p:nvPr>
        </p:nvSpPr>
        <p:spPr>
          <a:xfrm>
            <a:off x="685800" y="358722"/>
            <a:ext cx="7772400" cy="1143000"/>
          </a:xfrm>
        </p:spPr>
        <p:txBody>
          <a:bodyPr/>
          <a:lstStyle/>
          <a:p>
            <a:r>
              <a:rPr lang="en-US" altLang="zh-CN" dirty="0" smtClean="0">
                <a:latin typeface="黑体" panose="02010609060101010101" pitchFamily="49" charset="-122"/>
                <a:ea typeface="黑体" panose="02010609060101010101" pitchFamily="49" charset="-122"/>
              </a:rPr>
              <a:t>APP</a:t>
            </a:r>
            <a:r>
              <a:rPr lang="zh-CN" altLang="en-US" dirty="0" smtClean="0">
                <a:latin typeface="黑体" panose="02010609060101010101" pitchFamily="49" charset="-122"/>
                <a:ea typeface="黑体" panose="02010609060101010101" pitchFamily="49" charset="-122"/>
              </a:rPr>
              <a:t>案例</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分裂补色搭配</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090091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anose="02010609060101010101" pitchFamily="49" charset="-122"/>
                <a:ea typeface="黑体" panose="02010609060101010101" pitchFamily="49" charset="-122"/>
              </a:rPr>
              <a:t>WEB</a:t>
            </a:r>
            <a:r>
              <a:rPr lang="zh-CN" altLang="en-US" dirty="0" smtClean="0">
                <a:latin typeface="黑体" panose="02010609060101010101" pitchFamily="49" charset="-122"/>
                <a:ea typeface="黑体" panose="02010609060101010101" pitchFamily="49" charset="-122"/>
              </a:rPr>
              <a:t>案例</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原色搭配</a:t>
            </a:r>
            <a:endParaRPr lang="zh-CN" altLang="en-US"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5EFC904B-C56C-457F-92BC-F9B345D34CA8}" type="slidenum">
              <a:rPr lang="zh-CN" altLang="en-US" smtClean="0"/>
              <a:t>41</a:t>
            </a:fld>
            <a:endParaRPr lang="zh-CN" altLang="en-US"/>
          </a:p>
        </p:txBody>
      </p:sp>
      <p:pic>
        <p:nvPicPr>
          <p:cNvPr id="5" name="图片 4"/>
          <p:cNvPicPr>
            <a:picLocks noChangeAspect="1"/>
          </p:cNvPicPr>
          <p:nvPr/>
        </p:nvPicPr>
        <p:blipFill rotWithShape="1">
          <a:blip r:embed="rId2"/>
          <a:srcRect l="4796" t="15126" r="3346"/>
          <a:stretch/>
        </p:blipFill>
        <p:spPr>
          <a:xfrm>
            <a:off x="234609" y="3098444"/>
            <a:ext cx="4044278" cy="1053284"/>
          </a:xfrm>
          <a:prstGeom prst="rect">
            <a:avLst/>
          </a:prstGeom>
        </p:spPr>
      </p:pic>
      <p:pic>
        <p:nvPicPr>
          <p:cNvPr id="6" name="图片 5"/>
          <p:cNvPicPr>
            <a:picLocks noChangeAspect="1"/>
          </p:cNvPicPr>
          <p:nvPr/>
        </p:nvPicPr>
        <p:blipFill rotWithShape="1">
          <a:blip r:embed="rId3"/>
          <a:srcRect l="66373" r="782"/>
          <a:stretch/>
        </p:blipFill>
        <p:spPr>
          <a:xfrm>
            <a:off x="2564732" y="5036736"/>
            <a:ext cx="3428309" cy="490940"/>
          </a:xfrm>
          <a:prstGeom prst="rect">
            <a:avLst/>
          </a:prstGeom>
        </p:spPr>
      </p:pic>
      <p:pic>
        <p:nvPicPr>
          <p:cNvPr id="7" name="图片 6"/>
          <p:cNvPicPr>
            <a:picLocks noChangeAspect="1"/>
          </p:cNvPicPr>
          <p:nvPr/>
        </p:nvPicPr>
        <p:blipFill rotWithShape="1">
          <a:blip r:embed="rId3"/>
          <a:srcRect l="-44" r="58291"/>
          <a:stretch/>
        </p:blipFill>
        <p:spPr>
          <a:xfrm>
            <a:off x="2099825" y="4575894"/>
            <a:ext cx="4358126" cy="490940"/>
          </a:xfrm>
          <a:prstGeom prst="rect">
            <a:avLst/>
          </a:prstGeom>
        </p:spPr>
      </p:pic>
      <p:pic>
        <p:nvPicPr>
          <p:cNvPr id="8" name="图片 7"/>
          <p:cNvPicPr>
            <a:picLocks noChangeAspect="1"/>
          </p:cNvPicPr>
          <p:nvPr/>
        </p:nvPicPr>
        <p:blipFill>
          <a:blip r:embed="rId4"/>
          <a:stretch>
            <a:fillRect/>
          </a:stretch>
        </p:blipFill>
        <p:spPr>
          <a:xfrm>
            <a:off x="2442683" y="1770670"/>
            <a:ext cx="3672408" cy="885543"/>
          </a:xfrm>
          <a:prstGeom prst="rect">
            <a:avLst/>
          </a:prstGeom>
        </p:spPr>
      </p:pic>
      <p:pic>
        <p:nvPicPr>
          <p:cNvPr id="11" name="图片 10"/>
          <p:cNvPicPr>
            <a:picLocks noChangeAspect="1"/>
          </p:cNvPicPr>
          <p:nvPr/>
        </p:nvPicPr>
        <p:blipFill>
          <a:blip r:embed="rId5"/>
          <a:stretch>
            <a:fillRect/>
          </a:stretch>
        </p:blipFill>
        <p:spPr>
          <a:xfrm>
            <a:off x="4434569" y="3098444"/>
            <a:ext cx="4249446" cy="1070332"/>
          </a:xfrm>
          <a:prstGeom prst="rect">
            <a:avLst/>
          </a:prstGeom>
        </p:spPr>
      </p:pic>
    </p:spTree>
    <p:extLst>
      <p:ext uri="{BB962C8B-B14F-4D97-AF65-F5344CB8AC3E}">
        <p14:creationId xmlns:p14="http://schemas.microsoft.com/office/powerpoint/2010/main" val="19514085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609600"/>
            <a:ext cx="7772400" cy="1143000"/>
          </a:xfrm>
        </p:spPr>
        <p:txBody>
          <a:bodyPr/>
          <a:lstStyle/>
          <a:p>
            <a:pPr algn="l" eaLnBrk="1" hangingPunct="1">
              <a:buFontTx/>
              <a:buChar char="§"/>
            </a:pPr>
            <a:r>
              <a:rPr lang="en-US" altLang="zh-CN" smtClean="0">
                <a:solidFill>
                  <a:schemeClr val="accent1"/>
                </a:solidFill>
                <a:ea typeface="黑体" panose="02010609060101010101" pitchFamily="49" charset="-122"/>
              </a:rPr>
              <a:t>4 </a:t>
            </a:r>
            <a:r>
              <a:rPr lang="zh-CN" altLang="en-US" smtClean="0">
                <a:solidFill>
                  <a:schemeClr val="accent1"/>
                </a:solidFill>
                <a:ea typeface="黑体" panose="02010609060101010101" pitchFamily="49" charset="-122"/>
              </a:rPr>
              <a:t>色彩对比和感觉</a:t>
            </a:r>
            <a:endParaRPr lang="zh-CN" altLang="en-US" sz="3600" smtClean="0">
              <a:solidFill>
                <a:schemeClr val="accent1"/>
              </a:solidFill>
              <a:ea typeface="HT" pitchFamily="18" charset="-122"/>
            </a:endParaRPr>
          </a:p>
        </p:txBody>
      </p:sp>
      <p:sp>
        <p:nvSpPr>
          <p:cNvPr id="27651" name="AutoShape 3"/>
          <p:cNvSpPr>
            <a:spLocks noGrp="1" noChangeAspect="1" noChangeArrowheads="1"/>
          </p:cNvSpPr>
          <p:nvPr>
            <p:ph type="body" idx="1"/>
          </p:nvPr>
        </p:nvSpPr>
        <p:spPr>
          <a:xfrm>
            <a:off x="407988" y="1739900"/>
            <a:ext cx="4994275" cy="968375"/>
          </a:xfrm>
        </p:spPr>
        <p:txBody>
          <a:bodyPr/>
          <a:lstStyle/>
          <a:p>
            <a:pPr marL="609600" indent="-609600" eaLnBrk="1" hangingPunct="1">
              <a:buFontTx/>
              <a:buNone/>
            </a:pPr>
            <a:r>
              <a:rPr lang="en-US" altLang="zh-CN" sz="2400" smtClean="0">
                <a:solidFill>
                  <a:srgbClr val="FFFFFF"/>
                </a:solidFill>
                <a:latin typeface="黑体" panose="02010609060101010101" pitchFamily="49" charset="-122"/>
                <a:ea typeface="黑体" panose="02010609060101010101" pitchFamily="49" charset="-122"/>
              </a:rPr>
              <a:t>6. </a:t>
            </a:r>
            <a:r>
              <a:rPr lang="zh-CN" altLang="en-US" sz="2400" smtClean="0">
                <a:solidFill>
                  <a:srgbClr val="FFFFFF"/>
                </a:solidFill>
                <a:latin typeface="黑体" panose="02010609060101010101" pitchFamily="49" charset="-122"/>
                <a:ea typeface="黑体" panose="02010609060101010101" pitchFamily="49" charset="-122"/>
              </a:rPr>
              <a:t>色彩搭配</a:t>
            </a:r>
          </a:p>
          <a:p>
            <a:pPr marL="609600" indent="-609600" eaLnBrk="1" hangingPunct="1"/>
            <a:endParaRPr lang="en-US" altLang="zh-CN" sz="2000" smtClean="0">
              <a:solidFill>
                <a:srgbClr val="FFFFFF"/>
              </a:solidFill>
              <a:latin typeface=""/>
            </a:endParaRPr>
          </a:p>
        </p:txBody>
      </p:sp>
      <p:sp>
        <p:nvSpPr>
          <p:cNvPr id="27652" name="Line 6"/>
          <p:cNvSpPr>
            <a:spLocks noChangeShapeType="1"/>
          </p:cNvSpPr>
          <p:nvPr/>
        </p:nvSpPr>
        <p:spPr bwMode="auto">
          <a:xfrm flipV="1">
            <a:off x="381000" y="1600200"/>
            <a:ext cx="4953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7653" name="Picture 9" descr="colorl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25" y="2276475"/>
            <a:ext cx="7993063"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xfrm>
            <a:off x="2339975" y="2743200"/>
            <a:ext cx="7772400" cy="4114800"/>
          </a:xfrm>
        </p:spPr>
        <p:txBody>
          <a:bodyPr/>
          <a:lstStyle/>
          <a:p>
            <a:pPr>
              <a:spcBef>
                <a:spcPct val="0"/>
              </a:spcBef>
              <a:buFontTx/>
              <a:buNone/>
            </a:pPr>
            <a:r>
              <a:rPr lang="zh-CN" altLang="en-US" smtClean="0">
                <a:solidFill>
                  <a:schemeClr val="bg1"/>
                </a:solidFill>
                <a:latin typeface="黑体" panose="02010609060101010101" pitchFamily="49" charset="-122"/>
                <a:ea typeface="黑体" panose="02010609060101010101" pitchFamily="49" charset="-122"/>
              </a:rPr>
              <a:t>  </a:t>
            </a:r>
            <a:endParaRPr lang="zh-CN" altLang="en-US" sz="2400" smtClean="0">
              <a:latin typeface="宋体" panose="02010600030101010101" pitchFamily="2" charset="-122"/>
            </a:endParaRPr>
          </a:p>
        </p:txBody>
      </p:sp>
      <p:pic>
        <p:nvPicPr>
          <p:cNvPr id="39939" name="Picture 3" descr=" 图2-4-2明度变化的构成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18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2339975" y="2743200"/>
            <a:ext cx="7772400" cy="4114800"/>
          </a:xfrm>
        </p:spPr>
        <p:txBody>
          <a:bodyPr/>
          <a:lstStyle/>
          <a:p>
            <a:pPr>
              <a:spcBef>
                <a:spcPct val="0"/>
              </a:spcBef>
              <a:buFontTx/>
              <a:buNone/>
            </a:pPr>
            <a:r>
              <a:rPr lang="zh-CN" altLang="en-US" smtClean="0">
                <a:solidFill>
                  <a:schemeClr val="bg1"/>
                </a:solidFill>
                <a:latin typeface="黑体" panose="02010609060101010101" pitchFamily="49" charset="-122"/>
                <a:ea typeface="黑体" panose="02010609060101010101" pitchFamily="49" charset="-122"/>
              </a:rPr>
              <a:t>  </a:t>
            </a:r>
            <a:endParaRPr lang="zh-CN" altLang="en-US" sz="2400" smtClean="0">
              <a:latin typeface="宋体" panose="02010600030101010101" pitchFamily="2" charset="-122"/>
            </a:endParaRPr>
          </a:p>
        </p:txBody>
      </p:sp>
      <p:pic>
        <p:nvPicPr>
          <p:cNvPr id="40963" name="Picture 3" descr="图2-4-3明度变化的构成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body" idx="1"/>
          </p:nvPr>
        </p:nvSpPr>
        <p:spPr>
          <a:xfrm>
            <a:off x="2339975" y="2743200"/>
            <a:ext cx="7772400" cy="4114800"/>
          </a:xfrm>
        </p:spPr>
        <p:txBody>
          <a:bodyPr/>
          <a:lstStyle/>
          <a:p>
            <a:pPr>
              <a:spcBef>
                <a:spcPct val="0"/>
              </a:spcBef>
              <a:buFontTx/>
              <a:buNone/>
            </a:pPr>
            <a:r>
              <a:rPr lang="zh-CN" altLang="en-US" smtClean="0">
                <a:solidFill>
                  <a:schemeClr val="bg1"/>
                </a:solidFill>
                <a:latin typeface="黑体" panose="02010609060101010101" pitchFamily="49" charset="-122"/>
                <a:ea typeface="黑体" panose="02010609060101010101" pitchFamily="49" charset="-122"/>
              </a:rPr>
              <a:t>  </a:t>
            </a:r>
            <a:endParaRPr lang="zh-CN" altLang="en-US" sz="2400" smtClean="0">
              <a:latin typeface="宋体" panose="02010600030101010101" pitchFamily="2" charset="-122"/>
            </a:endParaRPr>
          </a:p>
        </p:txBody>
      </p:sp>
      <p:pic>
        <p:nvPicPr>
          <p:cNvPr id="41987" name="Picture 3" descr="图2-4-4明度变化的构成4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115888"/>
            <a:ext cx="9469438" cy="672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a:xfrm>
            <a:off x="2339975" y="2743200"/>
            <a:ext cx="7772400" cy="4114800"/>
          </a:xfrm>
        </p:spPr>
        <p:txBody>
          <a:bodyPr/>
          <a:lstStyle/>
          <a:p>
            <a:pPr>
              <a:spcBef>
                <a:spcPct val="0"/>
              </a:spcBef>
              <a:buFontTx/>
              <a:buNone/>
            </a:pPr>
            <a:r>
              <a:rPr lang="zh-CN" altLang="en-US" smtClean="0">
                <a:solidFill>
                  <a:schemeClr val="bg1"/>
                </a:solidFill>
                <a:latin typeface="黑体" panose="02010609060101010101" pitchFamily="49" charset="-122"/>
                <a:ea typeface="黑体" panose="02010609060101010101" pitchFamily="49" charset="-122"/>
              </a:rPr>
              <a:t>  </a:t>
            </a:r>
            <a:endParaRPr lang="zh-CN" altLang="en-US" sz="2400" smtClean="0">
              <a:latin typeface="宋体" panose="02010600030101010101" pitchFamily="2" charset="-122"/>
            </a:endParaRPr>
          </a:p>
        </p:txBody>
      </p:sp>
      <p:pic>
        <p:nvPicPr>
          <p:cNvPr id="43011" name="Picture 3" descr="图2-4-6明度变化的构成6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0"/>
            <a:ext cx="10333038"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2339975" y="2743200"/>
            <a:ext cx="7772400" cy="4114800"/>
          </a:xfrm>
        </p:spPr>
        <p:txBody>
          <a:bodyPr/>
          <a:lstStyle/>
          <a:p>
            <a:pPr>
              <a:spcBef>
                <a:spcPct val="0"/>
              </a:spcBef>
              <a:buFontTx/>
              <a:buNone/>
            </a:pPr>
            <a:r>
              <a:rPr lang="zh-CN" altLang="en-US" smtClean="0">
                <a:solidFill>
                  <a:schemeClr val="bg1"/>
                </a:solidFill>
                <a:latin typeface="黑体" panose="02010609060101010101" pitchFamily="49" charset="-122"/>
                <a:ea typeface="黑体" panose="02010609060101010101" pitchFamily="49" charset="-122"/>
              </a:rPr>
              <a:t>  </a:t>
            </a:r>
            <a:endParaRPr lang="zh-CN" altLang="en-US" sz="2400" smtClean="0">
              <a:latin typeface="宋体" panose="02010600030101010101" pitchFamily="2" charset="-122"/>
            </a:endParaRPr>
          </a:p>
        </p:txBody>
      </p:sp>
      <p:pic>
        <p:nvPicPr>
          <p:cNvPr id="44035" name="Picture 3" descr="图2-4-7明度变化的构成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xfrm>
            <a:off x="2339975" y="2743200"/>
            <a:ext cx="7772400" cy="4114800"/>
          </a:xfrm>
        </p:spPr>
        <p:txBody>
          <a:bodyPr/>
          <a:lstStyle/>
          <a:p>
            <a:pPr>
              <a:spcBef>
                <a:spcPct val="0"/>
              </a:spcBef>
              <a:buFontTx/>
              <a:buNone/>
            </a:pPr>
            <a:r>
              <a:rPr lang="zh-CN" altLang="en-US" smtClean="0">
                <a:solidFill>
                  <a:schemeClr val="bg1"/>
                </a:solidFill>
                <a:latin typeface="黑体" panose="02010609060101010101" pitchFamily="49" charset="-122"/>
                <a:ea typeface="黑体" panose="02010609060101010101" pitchFamily="49" charset="-122"/>
              </a:rPr>
              <a:t>  </a:t>
            </a:r>
            <a:endParaRPr lang="zh-CN" altLang="en-US" sz="2400" smtClean="0">
              <a:latin typeface="宋体" panose="02010600030101010101" pitchFamily="2" charset="-122"/>
            </a:endParaRPr>
          </a:p>
        </p:txBody>
      </p:sp>
      <p:pic>
        <p:nvPicPr>
          <p:cNvPr id="45059" name="Picture 3" descr="图2-4-8色相变化的构成1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2339975" y="2743200"/>
            <a:ext cx="7772400" cy="4114800"/>
          </a:xfrm>
        </p:spPr>
        <p:txBody>
          <a:bodyPr/>
          <a:lstStyle/>
          <a:p>
            <a:pPr>
              <a:spcBef>
                <a:spcPct val="0"/>
              </a:spcBef>
              <a:buFontTx/>
              <a:buNone/>
            </a:pPr>
            <a:r>
              <a:rPr lang="zh-CN" altLang="en-US" smtClean="0">
                <a:solidFill>
                  <a:schemeClr val="bg1"/>
                </a:solidFill>
                <a:latin typeface="黑体" panose="02010609060101010101" pitchFamily="49" charset="-122"/>
                <a:ea typeface="黑体" panose="02010609060101010101" pitchFamily="49" charset="-122"/>
              </a:rPr>
              <a:t>  </a:t>
            </a:r>
            <a:endParaRPr lang="zh-CN" altLang="en-US" sz="2400" smtClean="0">
              <a:latin typeface="宋体" panose="02010600030101010101" pitchFamily="2" charset="-122"/>
            </a:endParaRPr>
          </a:p>
        </p:txBody>
      </p:sp>
      <p:pic>
        <p:nvPicPr>
          <p:cNvPr id="46083" name="Picture 3" descr="图2-4-9色相变化的构成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8913"/>
            <a:ext cx="9144000" cy="645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2 </a:t>
            </a:r>
            <a:r>
              <a:rPr lang="zh-CN" altLang="en-US" smtClean="0">
                <a:solidFill>
                  <a:schemeClr val="accent1"/>
                </a:solidFill>
                <a:ea typeface="黑体" panose="02010609060101010101" pitchFamily="49" charset="-122"/>
              </a:rPr>
              <a:t>色彩三属性</a:t>
            </a:r>
            <a:endParaRPr lang="zh-CN" altLang="en-US" sz="3600" smtClean="0">
              <a:solidFill>
                <a:schemeClr val="accent1"/>
              </a:solidFill>
              <a:ea typeface="HT" pitchFamily="18" charset="-122"/>
            </a:endParaRPr>
          </a:p>
        </p:txBody>
      </p:sp>
      <p:sp>
        <p:nvSpPr>
          <p:cNvPr id="9219" name="AutoShape 3"/>
          <p:cNvSpPr>
            <a:spLocks noGrp="1" noChangeAspect="1" noChangeArrowheads="1"/>
          </p:cNvSpPr>
          <p:nvPr>
            <p:ph type="body" idx="1"/>
          </p:nvPr>
        </p:nvSpPr>
        <p:spPr>
          <a:xfrm>
            <a:off x="381000" y="1752600"/>
            <a:ext cx="8305800" cy="4495800"/>
          </a:xfrm>
        </p:spPr>
        <p:txBody>
          <a:bodyPr/>
          <a:lstStyle/>
          <a:p>
            <a:pPr marL="609600" indent="-609600" eaLnBrk="1" hangingPunct="1">
              <a:buFont typeface="Wingdings" panose="05000000000000000000" pitchFamily="2" charset="2"/>
              <a:buAutoNum type="arabicPeriod"/>
            </a:pPr>
            <a:r>
              <a:rPr lang="zh-CN" altLang="en-US" sz="2400" b="1" smtClean="0">
                <a:solidFill>
                  <a:srgbClr val="FFFFFF"/>
                </a:solidFill>
              </a:rPr>
              <a:t>色度 </a:t>
            </a:r>
            <a:r>
              <a:rPr lang="en-US" altLang="zh-CN" sz="2400" b="1" smtClean="0">
                <a:solidFill>
                  <a:srgbClr val="FFFFFF"/>
                </a:solidFill>
              </a:rPr>
              <a:t>/ </a:t>
            </a:r>
            <a:r>
              <a:rPr lang="zh-CN" altLang="en-US" sz="2400" b="1" smtClean="0">
                <a:solidFill>
                  <a:srgbClr val="FFFFFF"/>
                </a:solidFill>
              </a:rPr>
              <a:t>色相（</a:t>
            </a:r>
            <a:r>
              <a:rPr lang="en-US" altLang="zh-CN" sz="2400" b="1" smtClean="0">
                <a:solidFill>
                  <a:srgbClr val="FFFFFF"/>
                </a:solidFill>
              </a:rPr>
              <a:t>Hue</a:t>
            </a:r>
            <a:r>
              <a:rPr lang="zh-CN" altLang="en-US" sz="2400" b="1" smtClean="0">
                <a:solidFill>
                  <a:srgbClr val="FFFFFF"/>
                </a:solidFill>
              </a:rPr>
              <a:t>）</a:t>
            </a:r>
          </a:p>
          <a:p>
            <a:pPr marL="609600" indent="-609600" eaLnBrk="1" hangingPunct="1">
              <a:buFont typeface="Wingdings" panose="05000000000000000000" pitchFamily="2" charset="2"/>
              <a:buAutoNum type="arabicPeriod"/>
            </a:pPr>
            <a:endParaRPr lang="zh-CN" altLang="en-US" sz="2400" b="1" smtClean="0">
              <a:solidFill>
                <a:srgbClr val="FFFFFF"/>
              </a:solidFill>
            </a:endParaRPr>
          </a:p>
          <a:p>
            <a:pPr marL="609600" indent="-609600" eaLnBrk="1" hangingPunct="1">
              <a:buFont typeface="Wingdings" panose="05000000000000000000" pitchFamily="2" charset="2"/>
              <a:buAutoNum type="arabicPeriod"/>
            </a:pPr>
            <a:r>
              <a:rPr lang="zh-CN" altLang="en-US" sz="2400" b="1" smtClean="0">
                <a:solidFill>
                  <a:srgbClr val="FFFFFF"/>
                </a:solidFill>
              </a:rPr>
              <a:t>亮度 </a:t>
            </a:r>
            <a:r>
              <a:rPr lang="en-US" altLang="zh-CN" sz="2400" b="1" smtClean="0">
                <a:solidFill>
                  <a:srgbClr val="FFFFFF"/>
                </a:solidFill>
              </a:rPr>
              <a:t>/ </a:t>
            </a:r>
            <a:r>
              <a:rPr lang="zh-CN" altLang="en-US" sz="2400" b="1" smtClean="0">
                <a:solidFill>
                  <a:srgbClr val="FFFFFF"/>
                </a:solidFill>
              </a:rPr>
              <a:t>明度（</a:t>
            </a:r>
            <a:r>
              <a:rPr lang="en-US" altLang="zh-CN" sz="2400" b="1" smtClean="0">
                <a:solidFill>
                  <a:srgbClr val="FFFFFF"/>
                </a:solidFill>
              </a:rPr>
              <a:t>Lightness / Brightness</a:t>
            </a:r>
            <a:r>
              <a:rPr lang="zh-CN" altLang="en-US" sz="2400" b="1" smtClean="0">
                <a:solidFill>
                  <a:srgbClr val="FFFFFF"/>
                </a:solidFill>
              </a:rPr>
              <a:t>）</a:t>
            </a:r>
          </a:p>
          <a:p>
            <a:pPr marL="609600" indent="-609600" eaLnBrk="1" hangingPunct="1">
              <a:buFont typeface="Wingdings" panose="05000000000000000000" pitchFamily="2" charset="2"/>
              <a:buAutoNum type="arabicPeriod"/>
            </a:pPr>
            <a:endParaRPr lang="zh-CN" altLang="en-US" sz="2400" b="1" smtClean="0">
              <a:solidFill>
                <a:srgbClr val="FFFFFF"/>
              </a:solidFill>
            </a:endParaRPr>
          </a:p>
          <a:p>
            <a:pPr marL="609600" indent="-609600" eaLnBrk="1" hangingPunct="1">
              <a:buFont typeface="Wingdings" panose="05000000000000000000" pitchFamily="2" charset="2"/>
              <a:buAutoNum type="arabicPeriod"/>
            </a:pPr>
            <a:endParaRPr lang="zh-CN" altLang="en-US" sz="2400" b="1" smtClean="0">
              <a:solidFill>
                <a:srgbClr val="FFFFFF"/>
              </a:solidFill>
            </a:endParaRPr>
          </a:p>
          <a:p>
            <a:pPr marL="609600" indent="-609600" eaLnBrk="1" hangingPunct="1">
              <a:buFont typeface="Wingdings" panose="05000000000000000000" pitchFamily="2" charset="2"/>
              <a:buAutoNum type="arabicPeriod"/>
            </a:pPr>
            <a:endParaRPr lang="zh-CN" altLang="en-US" sz="2400" b="1" smtClean="0">
              <a:solidFill>
                <a:srgbClr val="FFFFFF"/>
              </a:solidFill>
            </a:endParaRPr>
          </a:p>
          <a:p>
            <a:pPr marL="609600" indent="-609600" eaLnBrk="1" hangingPunct="1">
              <a:buFont typeface="Wingdings" panose="05000000000000000000" pitchFamily="2" charset="2"/>
              <a:buAutoNum type="arabicPeriod"/>
            </a:pPr>
            <a:r>
              <a:rPr lang="zh-CN" altLang="en-US" sz="2400" b="1" smtClean="0">
                <a:solidFill>
                  <a:srgbClr val="FFFFFF"/>
                </a:solidFill>
              </a:rPr>
              <a:t>饱和度 </a:t>
            </a:r>
            <a:r>
              <a:rPr lang="en-US" altLang="zh-CN" sz="2400" b="1" smtClean="0">
                <a:solidFill>
                  <a:srgbClr val="FFFFFF"/>
                </a:solidFill>
              </a:rPr>
              <a:t>/ </a:t>
            </a:r>
            <a:r>
              <a:rPr lang="zh-CN" altLang="en-US" sz="2400" b="1" smtClean="0">
                <a:solidFill>
                  <a:srgbClr val="FFFFFF"/>
                </a:solidFill>
              </a:rPr>
              <a:t>纯度（</a:t>
            </a:r>
            <a:r>
              <a:rPr lang="en-US" altLang="zh-CN" sz="2400" b="1" smtClean="0">
                <a:solidFill>
                  <a:srgbClr val="FFFFFF"/>
                </a:solidFill>
              </a:rPr>
              <a:t>Saturation / Chroma</a:t>
            </a:r>
            <a:r>
              <a:rPr lang="zh-CN" altLang="en-US" sz="2400" b="1" smtClean="0">
                <a:solidFill>
                  <a:srgbClr val="FFFFFF"/>
                </a:solidFill>
              </a:rPr>
              <a:t>）</a:t>
            </a:r>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363" y="1270000"/>
            <a:ext cx="1795462"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38" y="3157538"/>
            <a:ext cx="4113212"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338" y="4986338"/>
            <a:ext cx="41910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Line 7"/>
          <p:cNvSpPr>
            <a:spLocks noChangeShapeType="1"/>
          </p:cNvSpPr>
          <p:nvPr/>
        </p:nvSpPr>
        <p:spPr bwMode="auto">
          <a:xfrm>
            <a:off x="381000" y="1600200"/>
            <a:ext cx="60198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xfrm>
            <a:off x="2339975" y="2743200"/>
            <a:ext cx="7772400" cy="4114800"/>
          </a:xfrm>
        </p:spPr>
        <p:txBody>
          <a:bodyPr/>
          <a:lstStyle/>
          <a:p>
            <a:pPr>
              <a:spcBef>
                <a:spcPct val="0"/>
              </a:spcBef>
              <a:buFontTx/>
              <a:buNone/>
            </a:pPr>
            <a:r>
              <a:rPr lang="zh-CN" altLang="en-US" smtClean="0">
                <a:solidFill>
                  <a:schemeClr val="bg1"/>
                </a:solidFill>
                <a:latin typeface="黑体" panose="02010609060101010101" pitchFamily="49" charset="-122"/>
                <a:ea typeface="黑体" panose="02010609060101010101" pitchFamily="49" charset="-122"/>
              </a:rPr>
              <a:t>  </a:t>
            </a:r>
            <a:endParaRPr lang="zh-CN" altLang="en-US" sz="2400" smtClean="0">
              <a:latin typeface="宋体" panose="02010600030101010101" pitchFamily="2" charset="-122"/>
            </a:endParaRPr>
          </a:p>
        </p:txBody>
      </p:sp>
      <p:pic>
        <p:nvPicPr>
          <p:cNvPr id="47107" name="Picture 3" descr="图2-4-10色相变化的构成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375" y="0"/>
            <a:ext cx="53689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lgn="l" eaLnBrk="1" hangingPunct="1">
              <a:buFontTx/>
              <a:buChar char="§"/>
            </a:pPr>
            <a:r>
              <a:rPr lang="en-US" altLang="zh-CN" smtClean="0">
                <a:solidFill>
                  <a:schemeClr val="accent1"/>
                </a:solidFill>
                <a:ea typeface="黑体" panose="02010609060101010101" pitchFamily="49" charset="-122"/>
              </a:rPr>
              <a:t>2 </a:t>
            </a:r>
            <a:r>
              <a:rPr lang="zh-CN" altLang="en-US" smtClean="0">
                <a:solidFill>
                  <a:schemeClr val="accent1"/>
                </a:solidFill>
                <a:ea typeface="黑体" panose="02010609060101010101" pitchFamily="49" charset="-122"/>
              </a:rPr>
              <a:t>色彩三属性</a:t>
            </a:r>
            <a:endParaRPr lang="zh-CN" altLang="en-US" sz="3600" smtClean="0">
              <a:solidFill>
                <a:schemeClr val="accent1"/>
              </a:solidFill>
              <a:ea typeface="HT" pitchFamily="18" charset="-122"/>
            </a:endParaRPr>
          </a:p>
        </p:txBody>
      </p:sp>
      <p:sp>
        <p:nvSpPr>
          <p:cNvPr id="10243" name="AutoShape 3"/>
          <p:cNvSpPr>
            <a:spLocks noGrp="1" noChangeAspect="1" noChangeArrowheads="1"/>
          </p:cNvSpPr>
          <p:nvPr>
            <p:ph type="body" idx="1"/>
          </p:nvPr>
        </p:nvSpPr>
        <p:spPr>
          <a:xfrm>
            <a:off x="381000" y="1752600"/>
            <a:ext cx="8305800" cy="4495800"/>
          </a:xfrm>
        </p:spPr>
        <p:txBody>
          <a:bodyPr/>
          <a:lstStyle/>
          <a:p>
            <a:pPr marL="609600" indent="-609600" eaLnBrk="1" hangingPunct="1">
              <a:buFont typeface="Wingdings" panose="05000000000000000000" pitchFamily="2" charset="2"/>
              <a:buAutoNum type="arabicPeriod"/>
            </a:pPr>
            <a:r>
              <a:rPr lang="zh-CN" altLang="en-US" sz="2400" b="1" smtClean="0">
                <a:solidFill>
                  <a:srgbClr val="FFFFFF"/>
                </a:solidFill>
              </a:rPr>
              <a:t>减法混色系统</a:t>
            </a:r>
          </a:p>
          <a:p>
            <a:pPr marL="990600" lvl="1" indent="-533400" eaLnBrk="1" hangingPunct="1"/>
            <a:r>
              <a:rPr lang="zh-CN" altLang="en-US" sz="2000" smtClean="0">
                <a:solidFill>
                  <a:srgbClr val="FFFFFF"/>
                </a:solidFill>
              </a:rPr>
              <a:t>绘画、印刷</a:t>
            </a:r>
          </a:p>
          <a:p>
            <a:pPr marL="990600" lvl="1" indent="-533400" eaLnBrk="1" hangingPunct="1"/>
            <a:r>
              <a:rPr lang="en-US" altLang="zh-CN" sz="2000" smtClean="0">
                <a:solidFill>
                  <a:srgbClr val="FFFFFF"/>
                </a:solidFill>
              </a:rPr>
              <a:t>CMYK</a:t>
            </a:r>
          </a:p>
          <a:p>
            <a:pPr marL="609600" indent="-609600" eaLnBrk="1" hangingPunct="1">
              <a:buFont typeface="Wingdings" panose="05000000000000000000" pitchFamily="2" charset="2"/>
              <a:buAutoNum type="arabicPeriod"/>
            </a:pPr>
            <a:endParaRPr lang="en-US" altLang="zh-CN" sz="2400" smtClean="0">
              <a:solidFill>
                <a:srgbClr val="FFFFFF"/>
              </a:solidFill>
            </a:endParaRPr>
          </a:p>
          <a:p>
            <a:pPr marL="609600" indent="-609600" eaLnBrk="1" hangingPunct="1">
              <a:buFont typeface="Wingdings" panose="05000000000000000000" pitchFamily="2" charset="2"/>
              <a:buAutoNum type="arabicPeriod"/>
            </a:pPr>
            <a:endParaRPr lang="en-US" altLang="zh-CN" sz="2400" smtClean="0">
              <a:solidFill>
                <a:srgbClr val="FFFFFF"/>
              </a:solidFill>
            </a:endParaRPr>
          </a:p>
          <a:p>
            <a:pPr marL="609600" indent="-609600" eaLnBrk="1" hangingPunct="1">
              <a:buFont typeface="Wingdings" panose="05000000000000000000" pitchFamily="2" charset="2"/>
              <a:buAutoNum type="arabicPeriod"/>
            </a:pPr>
            <a:r>
              <a:rPr lang="en-US" altLang="zh-CN" sz="2400" b="1" smtClean="0">
                <a:solidFill>
                  <a:srgbClr val="FFFFFF"/>
                </a:solidFill>
              </a:rPr>
              <a:t> </a:t>
            </a:r>
            <a:r>
              <a:rPr lang="zh-CN" altLang="en-US" sz="2400" b="1" smtClean="0">
                <a:solidFill>
                  <a:srgbClr val="FFFFFF"/>
                </a:solidFill>
              </a:rPr>
              <a:t>加法混色系统</a:t>
            </a:r>
          </a:p>
          <a:p>
            <a:pPr marL="990600" lvl="1" indent="-533400" eaLnBrk="1" hangingPunct="1"/>
            <a:r>
              <a:rPr lang="zh-CN" altLang="en-US" sz="2000" smtClean="0">
                <a:solidFill>
                  <a:srgbClr val="FFFFFF"/>
                </a:solidFill>
              </a:rPr>
              <a:t>电视机、显示器</a:t>
            </a:r>
          </a:p>
          <a:p>
            <a:pPr marL="990600" lvl="1" indent="-533400" eaLnBrk="1" hangingPunct="1"/>
            <a:r>
              <a:rPr lang="en-US" altLang="zh-CN" sz="2000" smtClean="0">
                <a:solidFill>
                  <a:srgbClr val="FFFFFF"/>
                </a:solidFill>
              </a:rPr>
              <a:t>RGB</a:t>
            </a:r>
          </a:p>
        </p:txBody>
      </p:sp>
      <p:sp>
        <p:nvSpPr>
          <p:cNvPr id="10244" name="Text Box 4"/>
          <p:cNvSpPr txBox="1">
            <a:spLocks noChangeArrowheads="1"/>
          </p:cNvSpPr>
          <p:nvPr/>
        </p:nvSpPr>
        <p:spPr bwMode="auto">
          <a:xfrm>
            <a:off x="5624513" y="304800"/>
            <a:ext cx="1635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品红</a:t>
            </a:r>
            <a:r>
              <a:rPr lang="en-US" altLang="zh-CN" sz="2000"/>
              <a:t>/</a:t>
            </a:r>
            <a:r>
              <a:rPr lang="zh-CN" altLang="en-US" sz="2000"/>
              <a:t>洋红</a:t>
            </a:r>
            <a:r>
              <a:rPr lang="en-US" altLang="zh-CN" sz="2000"/>
              <a:t>magenta</a:t>
            </a:r>
          </a:p>
        </p:txBody>
      </p:sp>
      <p:sp>
        <p:nvSpPr>
          <p:cNvPr id="10245" name="Text Box 5"/>
          <p:cNvSpPr txBox="1">
            <a:spLocks noChangeArrowheads="1"/>
          </p:cNvSpPr>
          <p:nvPr/>
        </p:nvSpPr>
        <p:spPr bwMode="auto">
          <a:xfrm>
            <a:off x="4098925" y="2009775"/>
            <a:ext cx="1220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黄 </a:t>
            </a:r>
            <a:r>
              <a:rPr lang="en-US" altLang="zh-CN" sz="2000"/>
              <a:t>yellow</a:t>
            </a:r>
          </a:p>
        </p:txBody>
      </p:sp>
      <p:sp>
        <p:nvSpPr>
          <p:cNvPr id="10246" name="Text Box 6"/>
          <p:cNvSpPr txBox="1">
            <a:spLocks noChangeArrowheads="1"/>
          </p:cNvSpPr>
          <p:nvPr/>
        </p:nvSpPr>
        <p:spPr bwMode="auto">
          <a:xfrm>
            <a:off x="7632700" y="2011363"/>
            <a:ext cx="11922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青</a:t>
            </a:r>
            <a:r>
              <a:rPr lang="en-US" altLang="zh-CN" sz="2000"/>
              <a:t>/</a:t>
            </a:r>
            <a:r>
              <a:rPr lang="zh-CN" altLang="en-US" sz="2000"/>
              <a:t>蓝绿</a:t>
            </a:r>
            <a:r>
              <a:rPr lang="en-US" altLang="zh-CN" sz="2000"/>
              <a:t>cyan</a:t>
            </a:r>
          </a:p>
        </p:txBody>
      </p:sp>
      <p:sp>
        <p:nvSpPr>
          <p:cNvPr id="10247" name="Text Box 7"/>
          <p:cNvSpPr txBox="1">
            <a:spLocks noChangeArrowheads="1"/>
          </p:cNvSpPr>
          <p:nvPr/>
        </p:nvSpPr>
        <p:spPr bwMode="auto">
          <a:xfrm>
            <a:off x="5999163" y="3462338"/>
            <a:ext cx="11922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红 </a:t>
            </a:r>
            <a:r>
              <a:rPr lang="en-US" altLang="zh-CN" sz="2000"/>
              <a:t>red</a:t>
            </a:r>
          </a:p>
        </p:txBody>
      </p:sp>
      <p:sp>
        <p:nvSpPr>
          <p:cNvPr id="10248" name="Text Box 8"/>
          <p:cNvSpPr txBox="1">
            <a:spLocks noChangeArrowheads="1"/>
          </p:cNvSpPr>
          <p:nvPr/>
        </p:nvSpPr>
        <p:spPr bwMode="auto">
          <a:xfrm>
            <a:off x="4379913" y="4891088"/>
            <a:ext cx="10652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绿 </a:t>
            </a:r>
            <a:r>
              <a:rPr lang="en-US" altLang="zh-CN" sz="2000"/>
              <a:t>green</a:t>
            </a:r>
          </a:p>
        </p:txBody>
      </p:sp>
      <p:sp>
        <p:nvSpPr>
          <p:cNvPr id="10249" name="Text Box 9"/>
          <p:cNvSpPr txBox="1">
            <a:spLocks noChangeArrowheads="1"/>
          </p:cNvSpPr>
          <p:nvPr/>
        </p:nvSpPr>
        <p:spPr bwMode="auto">
          <a:xfrm>
            <a:off x="7646988" y="4945063"/>
            <a:ext cx="11922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蓝 </a:t>
            </a:r>
            <a:r>
              <a:rPr lang="en-US" altLang="zh-CN" sz="2000"/>
              <a:t>blue</a:t>
            </a:r>
          </a:p>
        </p:txBody>
      </p:sp>
      <p:pic>
        <p:nvPicPr>
          <p:cNvPr id="1025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713" y="1006475"/>
            <a:ext cx="2084387"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150" y="3876675"/>
            <a:ext cx="2112963"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2" name="Line 12"/>
          <p:cNvSpPr>
            <a:spLocks noChangeShapeType="1"/>
          </p:cNvSpPr>
          <p:nvPr/>
        </p:nvSpPr>
        <p:spPr bwMode="auto">
          <a:xfrm>
            <a:off x="381000" y="1600200"/>
            <a:ext cx="48768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360363" y="1125538"/>
            <a:ext cx="8783637"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Aft>
                <a:spcPts val="600"/>
              </a:spcAft>
              <a:buFont typeface="Wingdings" panose="05000000000000000000" pitchFamily="2" charset="2"/>
              <a:buChar char="u"/>
            </a:pPr>
            <a:r>
              <a:rPr kumimoji="0" lang="zh-CN" altLang="en-US">
                <a:latin typeface="宋体" panose="02010600030101010101" pitchFamily="2" charset="-122"/>
              </a:rPr>
              <a:t>白色的光线是由加色三原色组成的</a:t>
            </a:r>
            <a:r>
              <a:rPr kumimoji="0" lang="en-US" altLang="zh-CN">
                <a:latin typeface="宋体" panose="02010600030101010101" pitchFamily="2" charset="-122"/>
              </a:rPr>
              <a:t>(</a:t>
            </a:r>
            <a:r>
              <a:rPr kumimoji="0" lang="zh-CN" altLang="en-US">
                <a:latin typeface="宋体" panose="02010600030101010101" pitchFamily="2" charset="-122"/>
              </a:rPr>
              <a:t>原色意味着它们可以生成其它所有的色彩</a:t>
            </a:r>
            <a:r>
              <a:rPr kumimoji="0" lang="en-US" altLang="zh-CN">
                <a:latin typeface="宋体" panose="02010600030101010101" pitchFamily="2" charset="-122"/>
              </a:rPr>
              <a:t>)</a:t>
            </a:r>
            <a:r>
              <a:rPr kumimoji="0" lang="zh-CN" altLang="en-US">
                <a:latin typeface="宋体" panose="02010600030101010101" pitchFamily="2" charset="-122"/>
              </a:rPr>
              <a:t>。</a:t>
            </a:r>
            <a:endParaRPr kumimoji="0" lang="zh-CN" altLang="en-US"/>
          </a:p>
          <a:p>
            <a:pPr lvl="1">
              <a:spcAft>
                <a:spcPts val="600"/>
              </a:spcAft>
              <a:buFontTx/>
              <a:buChar char="•"/>
            </a:pPr>
            <a:r>
              <a:rPr kumimoji="0" lang="zh-CN" altLang="en-US" b="1">
                <a:latin typeface="宋体" panose="02010600030101010101" pitchFamily="2" charset="-122"/>
              </a:rPr>
              <a:t>红色</a:t>
            </a:r>
            <a:r>
              <a:rPr kumimoji="0" lang="zh-CN" altLang="en-US"/>
              <a:t>	</a:t>
            </a:r>
          </a:p>
          <a:p>
            <a:pPr lvl="1">
              <a:spcAft>
                <a:spcPts val="600"/>
              </a:spcAft>
              <a:buFontTx/>
              <a:buChar char="•"/>
            </a:pPr>
            <a:r>
              <a:rPr kumimoji="0" lang="zh-CN" altLang="en-US" b="1">
                <a:latin typeface="宋体" panose="02010600030101010101" pitchFamily="2" charset="-122"/>
              </a:rPr>
              <a:t>绿色</a:t>
            </a:r>
            <a:r>
              <a:rPr kumimoji="0" lang="zh-CN" altLang="en-US"/>
              <a:t>	</a:t>
            </a:r>
          </a:p>
          <a:p>
            <a:pPr lvl="1">
              <a:spcAft>
                <a:spcPts val="600"/>
              </a:spcAft>
              <a:buFontTx/>
              <a:buChar char="•"/>
            </a:pPr>
            <a:r>
              <a:rPr kumimoji="0" lang="zh-CN" altLang="en-US" b="1">
                <a:latin typeface="宋体" panose="02010600030101010101" pitchFamily="2" charset="-122"/>
              </a:rPr>
              <a:t>蓝色</a:t>
            </a:r>
            <a:r>
              <a:rPr kumimoji="0" lang="zh-CN" altLang="en-US"/>
              <a:t>	</a:t>
            </a:r>
          </a:p>
          <a:p>
            <a:pPr eaLnBrk="1" hangingPunct="1"/>
            <a:endParaRPr lang="en-US" altLang="zh-CN" b="1">
              <a:latin typeface="楷体" panose="02010609060101010101" pitchFamily="49" charset="-122"/>
              <a:ea typeface="楷体" panose="02010609060101010101" pitchFamily="49" charset="-122"/>
            </a:endParaRPr>
          </a:p>
        </p:txBody>
      </p:sp>
      <p:sp>
        <p:nvSpPr>
          <p:cNvPr id="2052" name="Text Box 3"/>
          <p:cNvSpPr txBox="1">
            <a:spLocks noChangeArrowheads="1"/>
          </p:cNvSpPr>
          <p:nvPr/>
        </p:nvSpPr>
        <p:spPr bwMode="auto">
          <a:xfrm>
            <a:off x="539750" y="260350"/>
            <a:ext cx="7705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3">
              <a:spcBef>
                <a:spcPts val="1200"/>
              </a:spcBef>
              <a:spcAft>
                <a:spcPts val="600"/>
              </a:spcAft>
            </a:pPr>
            <a:r>
              <a:rPr kumimoji="0" lang="zh-CN" altLang="en-US" sz="3600">
                <a:solidFill>
                  <a:schemeClr val="accent1"/>
                </a:solidFill>
                <a:latin typeface="黑体" panose="02010609060101010101" pitchFamily="49" charset="-122"/>
                <a:ea typeface="黑体" panose="02010609060101010101" pitchFamily="49" charset="-122"/>
              </a:rPr>
              <a:t>加色过程</a:t>
            </a:r>
            <a:r>
              <a:rPr kumimoji="0" lang="en-US" altLang="zh-CN" sz="3600">
                <a:solidFill>
                  <a:schemeClr val="accent1"/>
                </a:solidFill>
                <a:latin typeface="黑体" panose="02010609060101010101" pitchFamily="49" charset="-122"/>
                <a:ea typeface="黑体" panose="02010609060101010101" pitchFamily="49" charset="-122"/>
              </a:rPr>
              <a:t>(Addictive process)</a:t>
            </a:r>
            <a:endParaRPr lang="en-US" altLang="zh-CN" sz="3600">
              <a:solidFill>
                <a:schemeClr val="accent1"/>
              </a:solidFill>
              <a:latin typeface="楷体" panose="02010609060101010101" pitchFamily="49" charset="-122"/>
              <a:ea typeface="楷体" panose="02010609060101010101" pitchFamily="49" charset="-122"/>
            </a:endParaRPr>
          </a:p>
        </p:txBody>
      </p:sp>
      <p:sp>
        <p:nvSpPr>
          <p:cNvPr id="2053" name="Rectangle 4"/>
          <p:cNvSpPr>
            <a:spLocks noChangeArrowheads="1"/>
          </p:cNvSpPr>
          <p:nvPr/>
        </p:nvSpPr>
        <p:spPr bwMode="auto">
          <a:xfrm>
            <a:off x="2268538" y="2085975"/>
            <a:ext cx="1646237" cy="193675"/>
          </a:xfrm>
          <a:prstGeom prst="rect">
            <a:avLst/>
          </a:prstGeom>
          <a:solidFill>
            <a:srgbClr val="FF0000"/>
          </a:solidFill>
          <a:ln w="1270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4" name="Rectangle 5"/>
          <p:cNvSpPr>
            <a:spLocks noChangeArrowheads="1"/>
          </p:cNvSpPr>
          <p:nvPr/>
        </p:nvSpPr>
        <p:spPr bwMode="auto">
          <a:xfrm>
            <a:off x="2268538" y="2543175"/>
            <a:ext cx="1646237" cy="193675"/>
          </a:xfrm>
          <a:prstGeom prst="rect">
            <a:avLst/>
          </a:prstGeom>
          <a:solidFill>
            <a:srgbClr val="00FF00"/>
          </a:solidFill>
          <a:ln w="1270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5" name="Rectangle 6"/>
          <p:cNvSpPr>
            <a:spLocks noChangeArrowheads="1"/>
          </p:cNvSpPr>
          <p:nvPr/>
        </p:nvSpPr>
        <p:spPr bwMode="auto">
          <a:xfrm>
            <a:off x="2268538" y="2924175"/>
            <a:ext cx="1646237" cy="193675"/>
          </a:xfrm>
          <a:prstGeom prst="rect">
            <a:avLst/>
          </a:prstGeom>
          <a:solidFill>
            <a:srgbClr val="0000FF"/>
          </a:solidFill>
          <a:ln w="1270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50" name="Object 7"/>
          <p:cNvGraphicFramePr>
            <a:graphicFrameLocks noChangeAspect="1"/>
          </p:cNvGraphicFramePr>
          <p:nvPr/>
        </p:nvGraphicFramePr>
        <p:xfrm>
          <a:off x="4284663" y="2781300"/>
          <a:ext cx="4032250" cy="3373438"/>
        </p:xfrm>
        <a:graphic>
          <a:graphicData uri="http://schemas.openxmlformats.org/presentationml/2006/ole">
            <mc:AlternateContent xmlns:mc="http://schemas.openxmlformats.org/markup-compatibility/2006">
              <mc:Choice xmlns:v="urn:schemas-microsoft-com:vml" Requires="v">
                <p:oleObj spid="_x0000_s2062" r:id="rId3" imgW="3486960" imgH="2918160" progId="">
                  <p:embed/>
                </p:oleObj>
              </mc:Choice>
              <mc:Fallback>
                <p:oleObj r:id="rId3" imgW="3486960" imgH="291816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2781300"/>
                        <a:ext cx="4032250" cy="337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6" name="Line 8"/>
          <p:cNvSpPr>
            <a:spLocks noChangeShapeType="1"/>
          </p:cNvSpPr>
          <p:nvPr/>
        </p:nvSpPr>
        <p:spPr bwMode="auto">
          <a:xfrm>
            <a:off x="323850" y="981075"/>
            <a:ext cx="8569325"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3"/>
          <p:cNvSpPr txBox="1">
            <a:spLocks noChangeArrowheads="1"/>
          </p:cNvSpPr>
          <p:nvPr/>
        </p:nvSpPr>
        <p:spPr bwMode="auto">
          <a:xfrm>
            <a:off x="1187450" y="333375"/>
            <a:ext cx="698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200">
                <a:solidFill>
                  <a:schemeClr val="accent1"/>
                </a:solidFill>
                <a:latin typeface="黑体" panose="02010609060101010101" pitchFamily="49" charset="-122"/>
                <a:ea typeface="黑体" panose="02010609060101010101" pitchFamily="49" charset="-122"/>
              </a:rPr>
              <a:t>减色过程</a:t>
            </a:r>
            <a:r>
              <a:rPr kumimoji="0" lang="en-US" altLang="zh-CN" sz="3200">
                <a:solidFill>
                  <a:schemeClr val="accent1"/>
                </a:solidFill>
                <a:latin typeface="黑体" panose="02010609060101010101" pitchFamily="49" charset="-122"/>
                <a:ea typeface="黑体" panose="02010609060101010101" pitchFamily="49" charset="-122"/>
              </a:rPr>
              <a:t>(Subtractive process)</a:t>
            </a:r>
          </a:p>
        </p:txBody>
      </p:sp>
      <p:graphicFrame>
        <p:nvGraphicFramePr>
          <p:cNvPr id="3074" name="Object 4"/>
          <p:cNvGraphicFramePr>
            <a:graphicFrameLocks noChangeAspect="1"/>
          </p:cNvGraphicFramePr>
          <p:nvPr/>
        </p:nvGraphicFramePr>
        <p:xfrm>
          <a:off x="4067175" y="2708275"/>
          <a:ext cx="4464050" cy="3717925"/>
        </p:xfrm>
        <a:graphic>
          <a:graphicData uri="http://schemas.openxmlformats.org/presentationml/2006/ole">
            <mc:AlternateContent xmlns:mc="http://schemas.openxmlformats.org/markup-compatibility/2006">
              <mc:Choice xmlns:v="urn:schemas-microsoft-com:vml" Requires="v">
                <p:oleObj spid="_x0000_s3084" r:id="rId3" imgW="3277080" imgH="2728080" progId="">
                  <p:embed/>
                </p:oleObj>
              </mc:Choice>
              <mc:Fallback>
                <p:oleObj r:id="rId3" imgW="3277080" imgH="272808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2708275"/>
                        <a:ext cx="4464050" cy="371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Line 5"/>
          <p:cNvSpPr>
            <a:spLocks noChangeShapeType="1"/>
          </p:cNvSpPr>
          <p:nvPr/>
        </p:nvSpPr>
        <p:spPr bwMode="auto">
          <a:xfrm>
            <a:off x="323850" y="981075"/>
            <a:ext cx="8569325"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 name="Rectangle 6"/>
          <p:cNvSpPr>
            <a:spLocks noChangeArrowheads="1"/>
          </p:cNvSpPr>
          <p:nvPr/>
        </p:nvSpPr>
        <p:spPr bwMode="auto">
          <a:xfrm>
            <a:off x="468313" y="1196975"/>
            <a:ext cx="80645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u"/>
            </a:pPr>
            <a:r>
              <a:rPr kumimoji="0" lang="zh-CN" altLang="en-US"/>
              <a:t>当彩色的墨水或者墨粉打印在页面上时，就发生了减色过程。</a:t>
            </a:r>
          </a:p>
          <a:p>
            <a:pPr eaLnBrk="1" hangingPunct="1"/>
            <a:r>
              <a:rPr kumimoji="0" lang="zh-CN" altLang="en-US"/>
              <a:t>因为颜料吸收</a:t>
            </a:r>
            <a:r>
              <a:rPr kumimoji="0" lang="en-US" altLang="zh-CN"/>
              <a:t>(</a:t>
            </a:r>
            <a:r>
              <a:rPr kumimoji="0" lang="zh-CN" altLang="en-US"/>
              <a:t>减去</a:t>
            </a:r>
            <a:r>
              <a:rPr kumimoji="0" lang="en-US" altLang="zh-CN"/>
              <a:t>)</a:t>
            </a:r>
            <a:r>
              <a:rPr kumimoji="0" lang="zh-CN" altLang="en-US"/>
              <a:t>了部分波长，并折射出其它的波长</a:t>
            </a:r>
            <a:r>
              <a:rPr kumimoji="0" lang="en-US" altLang="zh-CN"/>
              <a:t>.</a:t>
            </a:r>
          </a:p>
          <a:p>
            <a:pPr>
              <a:spcAft>
                <a:spcPts val="600"/>
              </a:spcAft>
            </a:pPr>
            <a:endParaRPr kumimoji="0" lang="en-US" altLang="zh-CN"/>
          </a:p>
          <a:p>
            <a:pPr lvl="1">
              <a:spcAft>
                <a:spcPts val="600"/>
              </a:spcAft>
              <a:buFontTx/>
              <a:buChar char="•"/>
            </a:pPr>
            <a:endParaRPr kumimoji="0" lang="en-US" altLang="zh-CN"/>
          </a:p>
        </p:txBody>
      </p:sp>
      <p:pic>
        <p:nvPicPr>
          <p:cNvPr id="307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2708275"/>
            <a:ext cx="295116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p:cNvSpPr txBox="1">
            <a:spLocks noChangeArrowheads="1"/>
          </p:cNvSpPr>
          <p:nvPr/>
        </p:nvSpPr>
        <p:spPr bwMode="auto">
          <a:xfrm>
            <a:off x="1187450" y="333375"/>
            <a:ext cx="698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200">
                <a:solidFill>
                  <a:schemeClr val="accent1"/>
                </a:solidFill>
                <a:latin typeface="黑体" panose="02010609060101010101" pitchFamily="49" charset="-122"/>
                <a:ea typeface="黑体" panose="02010609060101010101" pitchFamily="49" charset="-122"/>
              </a:rPr>
              <a:t>色彩三要素</a:t>
            </a:r>
            <a:endParaRPr kumimoji="0" lang="en-US" altLang="zh-CN" sz="3200">
              <a:solidFill>
                <a:schemeClr val="accent1"/>
              </a:solidFill>
              <a:latin typeface="黑体" panose="02010609060101010101" pitchFamily="49" charset="-122"/>
              <a:ea typeface="黑体" panose="02010609060101010101" pitchFamily="49" charset="-122"/>
            </a:endParaRPr>
          </a:p>
        </p:txBody>
      </p:sp>
      <p:sp>
        <p:nvSpPr>
          <p:cNvPr id="11267" name="Line 5"/>
          <p:cNvSpPr>
            <a:spLocks noChangeShapeType="1"/>
          </p:cNvSpPr>
          <p:nvPr/>
        </p:nvSpPr>
        <p:spPr bwMode="auto">
          <a:xfrm>
            <a:off x="323850" y="981075"/>
            <a:ext cx="8569325"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8" name="Rectangle 6"/>
          <p:cNvSpPr>
            <a:spLocks noChangeArrowheads="1"/>
          </p:cNvSpPr>
          <p:nvPr/>
        </p:nvSpPr>
        <p:spPr bwMode="auto">
          <a:xfrm>
            <a:off x="468313" y="1196975"/>
            <a:ext cx="80645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 typeface="Wingdings" panose="05000000000000000000" pitchFamily="2" charset="2"/>
              <a:buNone/>
            </a:pPr>
            <a:r>
              <a:rPr lang="zh-CN" altLang="zh-CN">
                <a:solidFill>
                  <a:schemeClr val="tx2"/>
                </a:solidFill>
                <a:latin typeface="宋体" panose="02010600030101010101" pitchFamily="2" charset="-122"/>
              </a:rPr>
              <a:t>（一）色相</a:t>
            </a:r>
            <a:r>
              <a:rPr lang="zh-CN" altLang="en-US">
                <a:solidFill>
                  <a:schemeClr val="tx2"/>
                </a:solidFill>
                <a:latin typeface="宋体" panose="02010600030101010101" pitchFamily="2" charset="-122"/>
              </a:rPr>
              <a:t>（</a:t>
            </a:r>
            <a:r>
              <a:rPr lang="en-US" altLang="zh-CN">
                <a:solidFill>
                  <a:schemeClr val="tx2"/>
                </a:solidFill>
                <a:latin typeface="宋体" panose="02010600030101010101" pitchFamily="2" charset="-122"/>
              </a:rPr>
              <a:t>Hue</a:t>
            </a:r>
            <a:r>
              <a:rPr lang="zh-CN" altLang="en-US">
                <a:solidFill>
                  <a:schemeClr val="tx2"/>
                </a:solidFill>
                <a:latin typeface="宋体" panose="02010600030101010101" pitchFamily="2" charset="-122"/>
              </a:rPr>
              <a:t>也称色度）</a:t>
            </a:r>
            <a:endParaRPr lang="zh-CN" altLang="zh-CN">
              <a:solidFill>
                <a:schemeClr val="tx2"/>
              </a:solidFill>
              <a:latin typeface="宋体" panose="02010600030101010101" pitchFamily="2" charset="-122"/>
            </a:endParaRPr>
          </a:p>
          <a:p>
            <a:pPr eaLnBrk="1" hangingPunct="1">
              <a:lnSpc>
                <a:spcPct val="150000"/>
              </a:lnSpc>
              <a:buFont typeface="Wingdings" panose="05000000000000000000" pitchFamily="2" charset="2"/>
              <a:buNone/>
            </a:pPr>
            <a:r>
              <a:rPr lang="zh-CN" altLang="zh-CN">
                <a:solidFill>
                  <a:schemeClr val="tx2"/>
                </a:solidFill>
                <a:latin typeface="宋体" panose="02010600030101010101" pitchFamily="2" charset="-122"/>
              </a:rPr>
              <a:t>    色彩最明显的特征是色彩的相貌和主要倾向，也指特定波长的色光呈现出的色彩感觉。每种颜色都有自己独特的色相，区别于其他颜色。</a:t>
            </a:r>
          </a:p>
          <a:p>
            <a:pPr>
              <a:spcAft>
                <a:spcPts val="600"/>
              </a:spcAft>
            </a:pPr>
            <a:endParaRPr kumimoji="0" lang="en-US" altLang="zh-CN"/>
          </a:p>
          <a:p>
            <a:pPr lvl="1">
              <a:spcAft>
                <a:spcPts val="600"/>
              </a:spcAft>
              <a:buFontTx/>
              <a:buChar char="•"/>
            </a:pPr>
            <a:endParaRPr kumimoji="0" lang="en-US" altLang="zh-C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chemeClr val="tx1"/>
          </a:extrusionClr>
        </a:sp3d>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tx1"/>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chemeClr val="tx1"/>
          </a:extrusionClr>
        </a:sp3d>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2855</TotalTime>
  <Words>2290</Words>
  <Application>Microsoft Office PowerPoint</Application>
  <PresentationFormat>全屏显示(4:3)</PresentationFormat>
  <Paragraphs>213</Paragraphs>
  <Slides>50</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61" baseType="lpstr">
      <vt:lpstr>HT</vt:lpstr>
      <vt:lpstr>黑体</vt:lpstr>
      <vt:lpstr>华文彩云</vt:lpstr>
      <vt:lpstr>华文宋体</vt:lpstr>
      <vt:lpstr>楷体</vt:lpstr>
      <vt:lpstr>宋体</vt:lpstr>
      <vt:lpstr>Arial</vt:lpstr>
      <vt:lpstr>Times New Roman</vt:lpstr>
      <vt:lpstr>Wingdings</vt:lpstr>
      <vt:lpstr>默认设计模板</vt:lpstr>
      <vt:lpstr>位图图像</vt:lpstr>
      <vt:lpstr>色彩设计基础</vt:lpstr>
      <vt:lpstr>1 色彩基础</vt:lpstr>
      <vt:lpstr>1 色彩基础</vt:lpstr>
      <vt:lpstr>1 色彩基础</vt:lpstr>
      <vt:lpstr>2 色彩三属性</vt:lpstr>
      <vt:lpstr>2 色彩三属性</vt:lpstr>
      <vt:lpstr>PowerPoint 演示文稿</vt:lpstr>
      <vt:lpstr>PowerPoint 演示文稿</vt:lpstr>
      <vt:lpstr>PowerPoint 演示文稿</vt:lpstr>
      <vt:lpstr>PowerPoint 演示文稿</vt:lpstr>
      <vt:lpstr>PowerPoint 演示文稿</vt:lpstr>
      <vt:lpstr>PowerPoint 演示文稿</vt:lpstr>
      <vt:lpstr>HSB色彩模型</vt:lpstr>
      <vt:lpstr>3 色彩模型</vt:lpstr>
      <vt:lpstr>3 色彩模型</vt:lpstr>
      <vt:lpstr>3 色彩模型</vt:lpstr>
      <vt:lpstr>3 色彩模型</vt:lpstr>
      <vt:lpstr>3 色彩模型</vt:lpstr>
      <vt:lpstr>3 色彩模型</vt:lpstr>
      <vt:lpstr>4 色彩对比和感觉</vt:lpstr>
      <vt:lpstr>4 色彩对比和感觉</vt:lpstr>
      <vt:lpstr>4 色彩对比和感觉</vt:lpstr>
      <vt:lpstr>4 色彩对比和感觉</vt:lpstr>
      <vt:lpstr>4 色彩对比和感觉</vt:lpstr>
      <vt:lpstr>4 色彩对比和感觉</vt:lpstr>
      <vt:lpstr>4 色彩对比和感觉</vt:lpstr>
      <vt:lpstr>Photoshop里如何设定颜色？</vt:lpstr>
      <vt:lpstr>颜色模型（用于表现颜色的一种数学算法）</vt:lpstr>
      <vt:lpstr>HSB模型如何量化颜色？</vt:lpstr>
      <vt:lpstr>PowerPoint 演示文稿</vt:lpstr>
      <vt:lpstr>色轮系统</vt:lpstr>
      <vt:lpstr>色轮系统</vt:lpstr>
      <vt:lpstr>色轮系统</vt:lpstr>
      <vt:lpstr>色轮系统</vt:lpstr>
      <vt:lpstr>色轮系统的应用</vt:lpstr>
      <vt:lpstr>PowerPoint 演示文稿</vt:lpstr>
      <vt:lpstr>色轮系统举例</vt:lpstr>
      <vt:lpstr>APP案例-单色搭配</vt:lpstr>
      <vt:lpstr>APP案例-类似色搭配</vt:lpstr>
      <vt:lpstr>APP案例-分裂补色搭配</vt:lpstr>
      <vt:lpstr>WEB案例-原色搭配</vt:lpstr>
      <vt:lpstr>4 色彩对比和感觉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新奥特公司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计算机图形学</dc:title>
  <dc:creator>徐品</dc:creator>
  <cp:lastModifiedBy>Yan Ming</cp:lastModifiedBy>
  <cp:revision>171</cp:revision>
  <dcterms:created xsi:type="dcterms:W3CDTF">2001-09-10T03:20:32Z</dcterms:created>
  <dcterms:modified xsi:type="dcterms:W3CDTF">2018-11-19T08:58:05Z</dcterms:modified>
</cp:coreProperties>
</file>